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50" r:id="rId3"/>
    <p:sldId id="263" r:id="rId4"/>
    <p:sldId id="257" r:id="rId5"/>
    <p:sldId id="362" r:id="rId6"/>
    <p:sldId id="363" r:id="rId7"/>
    <p:sldId id="264" r:id="rId8"/>
    <p:sldId id="361" r:id="rId9"/>
    <p:sldId id="265" r:id="rId10"/>
    <p:sldId id="259" r:id="rId11"/>
    <p:sldId id="266" r:id="rId12"/>
    <p:sldId id="267" r:id="rId13"/>
    <p:sldId id="261" r:id="rId14"/>
    <p:sldId id="351" r:id="rId15"/>
    <p:sldId id="364" r:id="rId16"/>
    <p:sldId id="365" r:id="rId17"/>
    <p:sldId id="352" r:id="rId18"/>
    <p:sldId id="353" r:id="rId19"/>
    <p:sldId id="354" r:id="rId20"/>
    <p:sldId id="355" r:id="rId21"/>
    <p:sldId id="356" r:id="rId22"/>
    <p:sldId id="279" r:id="rId23"/>
    <p:sldId id="334" r:id="rId24"/>
    <p:sldId id="335" r:id="rId25"/>
    <p:sldId id="336" r:id="rId26"/>
    <p:sldId id="337" r:id="rId27"/>
    <p:sldId id="338" r:id="rId28"/>
    <p:sldId id="347" r:id="rId29"/>
    <p:sldId id="343" r:id="rId30"/>
    <p:sldId id="344" r:id="rId31"/>
    <p:sldId id="345" r:id="rId32"/>
    <p:sldId id="346" r:id="rId33"/>
    <p:sldId id="339" r:id="rId34"/>
    <p:sldId id="340" r:id="rId35"/>
    <p:sldId id="348" r:id="rId36"/>
    <p:sldId id="349" r:id="rId37"/>
    <p:sldId id="281" r:id="rId38"/>
    <p:sldId id="273" r:id="rId39"/>
    <p:sldId id="278" r:id="rId40"/>
    <p:sldId id="277" r:id="rId41"/>
    <p:sldId id="272" r:id="rId42"/>
    <p:sldId id="282" r:id="rId43"/>
    <p:sldId id="283" r:id="rId44"/>
    <p:sldId id="284" r:id="rId45"/>
    <p:sldId id="291" r:id="rId46"/>
    <p:sldId id="292" r:id="rId47"/>
    <p:sldId id="290" r:id="rId48"/>
    <p:sldId id="289" r:id="rId49"/>
    <p:sldId id="299" r:id="rId50"/>
    <p:sldId id="357" r:id="rId51"/>
    <p:sldId id="358" r:id="rId52"/>
    <p:sldId id="359" r:id="rId53"/>
    <p:sldId id="287" r:id="rId54"/>
    <p:sldId id="360" r:id="rId55"/>
    <p:sldId id="303" r:id="rId56"/>
    <p:sldId id="310" r:id="rId57"/>
    <p:sldId id="301" r:id="rId58"/>
    <p:sldId id="304" r:id="rId59"/>
    <p:sldId id="311" r:id="rId60"/>
    <p:sldId id="305" r:id="rId61"/>
    <p:sldId id="308" r:id="rId62"/>
    <p:sldId id="306" r:id="rId63"/>
    <p:sldId id="309" r:id="rId64"/>
    <p:sldId id="312" r:id="rId65"/>
    <p:sldId id="322" r:id="rId66"/>
    <p:sldId id="323" r:id="rId67"/>
    <p:sldId id="324" r:id="rId68"/>
    <p:sldId id="328" r:id="rId69"/>
    <p:sldId id="326" r:id="rId70"/>
    <p:sldId id="329" r:id="rId71"/>
    <p:sldId id="330" r:id="rId72"/>
    <p:sldId id="331" r:id="rId73"/>
    <p:sldId id="332" r:id="rId74"/>
    <p:sldId id="313" r:id="rId75"/>
    <p:sldId id="314" r:id="rId76"/>
    <p:sldId id="315" r:id="rId77"/>
    <p:sldId id="316" r:id="rId78"/>
    <p:sldId id="318" r:id="rId79"/>
    <p:sldId id="319" r:id="rId80"/>
    <p:sldId id="320" r:id="rId81"/>
    <p:sldId id="288" r:id="rId8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7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C4C663AF-6647-47E5-8D12-6379D7CFDAF8}" type="datetimeFigureOut">
              <a:rPr lang="es-ES" smtClean="0"/>
              <a:pPr/>
              <a:t>24/04/2025</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F7045068-2E14-4B3F-BA5B-9B9E36BA160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C4C663AF-6647-47E5-8D12-6379D7CFDAF8}" type="datetimeFigureOut">
              <a:rPr lang="es-ES" smtClean="0"/>
              <a:pPr/>
              <a:t>24/04/2025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045068-2E14-4B3F-BA5B-9B9E36BA160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C4C663AF-6647-47E5-8D12-6379D7CFDAF8}" type="datetimeFigureOut">
              <a:rPr lang="es-ES" smtClean="0"/>
              <a:pPr/>
              <a:t>24/04/2025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045068-2E14-4B3F-BA5B-9B9E36BA1604}"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a:t>Haga clic para modificar el estilo de título del patrón</a:t>
            </a:r>
          </a:p>
        </p:txBody>
      </p:sp>
      <p:sp>
        <p:nvSpPr>
          <p:cNvPr id="3" name="2 Marcador de contenido"/>
          <p:cNvSpPr>
            <a:spLocks noGrp="1"/>
          </p:cNvSpPr>
          <p:nvPr>
            <p:ph sz="half" idx="1"/>
          </p:nvPr>
        </p:nvSpPr>
        <p:spPr>
          <a:xfrm>
            <a:off x="301625" y="1676400"/>
            <a:ext cx="8540750" cy="21351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301625" y="3963988"/>
            <a:ext cx="8540750" cy="2135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3F627CF-029A-4F53-8209-B40D172BAB5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Marcador de fecha"/>
          <p:cNvSpPr>
            <a:spLocks noGrp="1"/>
          </p:cNvSpPr>
          <p:nvPr>
            <p:ph type="dt" sz="half" idx="10"/>
          </p:nvPr>
        </p:nvSpPr>
        <p:spPr/>
        <p:txBody>
          <a:bodyPr/>
          <a:lstStyle/>
          <a:p>
            <a:fld id="{C4C663AF-6647-47E5-8D12-6379D7CFDAF8}" type="datetimeFigureOut">
              <a:rPr lang="es-ES" smtClean="0"/>
              <a:pPr/>
              <a:t>24/04/2025</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F7045068-2E14-4B3F-BA5B-9B9E36BA160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19" name="18 Marcador de fecha"/>
          <p:cNvSpPr>
            <a:spLocks noGrp="1"/>
          </p:cNvSpPr>
          <p:nvPr>
            <p:ph type="dt" sz="half" idx="10"/>
          </p:nvPr>
        </p:nvSpPr>
        <p:spPr/>
        <p:txBody>
          <a:bodyPr/>
          <a:lstStyle/>
          <a:p>
            <a:fld id="{C4C663AF-6647-47E5-8D12-6379D7CFDAF8}" type="datetimeFigureOut">
              <a:rPr lang="es-ES" smtClean="0"/>
              <a:pPr/>
              <a:t>24/04/2025</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F7045068-2E14-4B3F-BA5B-9B9E36BA1604}"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0"/>
          </p:nvPr>
        </p:nvSpPr>
        <p:spPr/>
        <p:txBody>
          <a:bodyPr/>
          <a:lstStyle/>
          <a:p>
            <a:fld id="{C4C663AF-6647-47E5-8D12-6379D7CFDAF8}" type="datetimeFigureOut">
              <a:rPr lang="es-ES" smtClean="0"/>
              <a:pPr/>
              <a:t>24/04/2025</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F7045068-2E14-4B3F-BA5B-9B9E36BA160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Marcador de fecha"/>
          <p:cNvSpPr>
            <a:spLocks noGrp="1"/>
          </p:cNvSpPr>
          <p:nvPr>
            <p:ph type="dt" sz="half" idx="10"/>
          </p:nvPr>
        </p:nvSpPr>
        <p:spPr/>
        <p:txBody>
          <a:bodyPr/>
          <a:lstStyle/>
          <a:p>
            <a:fld id="{C4C663AF-6647-47E5-8D12-6379D7CFDAF8}" type="datetimeFigureOut">
              <a:rPr lang="es-ES" smtClean="0"/>
              <a:pPr/>
              <a:t>24/04/2025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F7045068-2E14-4B3F-BA5B-9B9E36BA1604}"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4C663AF-6647-47E5-8D12-6379D7CFDAF8}" type="datetimeFigureOut">
              <a:rPr lang="es-ES" smtClean="0"/>
              <a:pPr/>
              <a:t>24/04/2025</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045068-2E14-4B3F-BA5B-9B9E36BA160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C4C663AF-6647-47E5-8D12-6379D7CFDAF8}" type="datetimeFigureOut">
              <a:rPr lang="es-ES" smtClean="0"/>
              <a:pPr/>
              <a:t>24/04/2025</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045068-2E14-4B3F-BA5B-9B9E36BA160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Marcador de fecha"/>
          <p:cNvSpPr>
            <a:spLocks noGrp="1"/>
          </p:cNvSpPr>
          <p:nvPr>
            <p:ph type="dt" sz="half" idx="10"/>
          </p:nvPr>
        </p:nvSpPr>
        <p:spPr/>
        <p:txBody>
          <a:bodyPr/>
          <a:lstStyle/>
          <a:p>
            <a:fld id="{C4C663AF-6647-47E5-8D12-6379D7CFDAF8}" type="datetimeFigureOut">
              <a:rPr lang="es-ES" smtClean="0"/>
              <a:pPr/>
              <a:t>24/04/2025</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045068-2E14-4B3F-BA5B-9B9E36BA160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a:t>Haga clic en el icono para agregar una imagen</a:t>
            </a:r>
            <a:endParaRPr kumimoji="0" lang="en-US" dirty="0"/>
          </a:p>
        </p:txBody>
      </p:sp>
      <p:sp>
        <p:nvSpPr>
          <p:cNvPr id="7" name="6 Marcador de fecha"/>
          <p:cNvSpPr>
            <a:spLocks noGrp="1"/>
          </p:cNvSpPr>
          <p:nvPr>
            <p:ph type="dt" sz="half" idx="10"/>
          </p:nvPr>
        </p:nvSpPr>
        <p:spPr/>
        <p:txBody>
          <a:bodyPr/>
          <a:lstStyle/>
          <a:p>
            <a:fld id="{C4C663AF-6647-47E5-8D12-6379D7CFDAF8}" type="datetimeFigureOut">
              <a:rPr lang="es-ES" smtClean="0"/>
              <a:pPr/>
              <a:t>24/04/2025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F7045068-2E14-4B3F-BA5B-9B9E36BA1604}"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4C663AF-6647-47E5-8D12-6379D7CFDAF8}" type="datetimeFigureOut">
              <a:rPr lang="es-ES" smtClean="0"/>
              <a:pPr/>
              <a:t>24/04/2025</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7045068-2E14-4B3F-BA5B-9B9E36BA1604}"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5 Imagen" descr="LVAMA.jpg"/>
          <p:cNvPicPr>
            <a:picLocks noChangeAspect="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7" name="3 Título"/>
          <p:cNvSpPr txBox="1">
            <a:spLocks/>
          </p:cNvSpPr>
          <p:nvPr/>
        </p:nvSpPr>
        <p:spPr bwMode="auto">
          <a:xfrm>
            <a:off x="359532" y="476672"/>
            <a:ext cx="8424936" cy="576064"/>
          </a:xfrm>
          <a:prstGeom prst="rect">
            <a:avLst/>
          </a:prstGeom>
          <a:solidFill>
            <a:schemeClr val="accent2">
              <a:lumMod val="20000"/>
              <a:lumOff val="80000"/>
            </a:schemeClr>
          </a:solidFill>
          <a:ln>
            <a:noFill/>
          </a:ln>
        </p:spPr>
        <p:txBody>
          <a:bodyPr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es-ES" sz="4000" u="sng" dirty="0">
                <a:solidFill>
                  <a:schemeClr val="bg1"/>
                </a:solidFill>
              </a:rPr>
              <a:t>INGENIERIA DEL AVIÓN CESSNA 152 </a:t>
            </a:r>
          </a:p>
        </p:txBody>
      </p:sp>
      <p:sp>
        <p:nvSpPr>
          <p:cNvPr id="4" name="CuadroTexto 3">
            <a:extLst>
              <a:ext uri="{FF2B5EF4-FFF2-40B4-BE49-F238E27FC236}">
                <a16:creationId xmlns:a16="http://schemas.microsoft.com/office/drawing/2014/main" id="{455BFAB5-423D-23AD-0785-BB5C8E74DC20}"/>
              </a:ext>
            </a:extLst>
          </p:cNvPr>
          <p:cNvSpPr txBox="1"/>
          <p:nvPr/>
        </p:nvSpPr>
        <p:spPr>
          <a:xfrm>
            <a:off x="66259" y="5818038"/>
            <a:ext cx="4536504" cy="923330"/>
          </a:xfrm>
          <a:prstGeom prst="rect">
            <a:avLst/>
          </a:prstGeom>
          <a:solidFill>
            <a:schemeClr val="bg1">
              <a:lumMod val="50000"/>
            </a:schemeClr>
          </a:solidFill>
        </p:spPr>
        <p:txBody>
          <a:bodyPr wrap="square" rtlCol="0">
            <a:spAutoFit/>
          </a:bodyPr>
          <a:lstStyle/>
          <a:p>
            <a:r>
              <a:rPr lang="es-ES" sz="2200" b="1" dirty="0">
                <a:solidFill>
                  <a:schemeClr val="bg1"/>
                </a:solidFill>
              </a:rPr>
              <a:t>NILTON CALDERON VILLALOBOS</a:t>
            </a:r>
          </a:p>
          <a:p>
            <a:r>
              <a:rPr lang="es-ES" sz="1600" b="1" dirty="0">
                <a:solidFill>
                  <a:schemeClr val="bg1"/>
                </a:solidFill>
              </a:rPr>
              <a:t>TCO3 EP</a:t>
            </a:r>
          </a:p>
          <a:p>
            <a:r>
              <a:rPr lang="es-ES" sz="1600" b="1" dirty="0">
                <a:solidFill>
                  <a:schemeClr val="bg1"/>
                </a:solidFill>
              </a:rPr>
              <a:t>INSTRUCTOR</a:t>
            </a:r>
            <a:endParaRPr lang="es-MX" sz="1600" b="1" dirty="0">
              <a:solidFill>
                <a:schemeClr val="bg1"/>
              </a:solidFill>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1" y="71414"/>
            <a:ext cx="9056688"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en-GB" sz="2800" b="1" i="0" u="sng" strike="noStrike" kern="1200" cap="none" spc="0" normalizeH="0" baseline="0" noProof="0" dirty="0">
                <a:ln>
                  <a:noFill/>
                </a:ln>
                <a:effectLst/>
                <a:uLnTx/>
                <a:uFillTx/>
                <a:latin typeface="+mj-lt"/>
                <a:ea typeface="+mn-ea"/>
                <a:cs typeface="+mn-cs"/>
              </a:rPr>
              <a:t>ACEITE</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chemeClr val="bg1"/>
                </a:solidFill>
                <a:effectLst/>
                <a:uLnTx/>
                <a:uFillTx/>
                <a:latin typeface="+mj-lt"/>
                <a:ea typeface="+mn-ea"/>
                <a:cs typeface="+mn-cs"/>
              </a:rPr>
              <a:t>TIPO DE ACEITE</a:t>
            </a:r>
            <a:r>
              <a:rPr kumimoji="0" lang="en-GB" sz="2400" b="1" i="0" u="none" strike="noStrike" kern="1200" cap="none" spc="0" normalizeH="0" baseline="0" noProof="0" dirty="0">
                <a:ln>
                  <a:noFill/>
                </a:ln>
                <a:solidFill>
                  <a:srgbClr val="FFFF00"/>
                </a:solidFill>
                <a:effectLst/>
                <a:uLnTx/>
                <a:uFillTx/>
                <a:latin typeface="+mj-lt"/>
                <a:ea typeface="+mn-ea"/>
                <a:cs typeface="+mn-cs"/>
              </a:rPr>
              <a:t>	…………</a:t>
            </a:r>
            <a:r>
              <a:rPr kumimoji="0" lang="en-GB" sz="2400" b="1" i="0" u="none" strike="noStrike" kern="1200" cap="none" spc="0" normalizeH="0" baseline="0" noProof="0" dirty="0">
                <a:ln>
                  <a:noFill/>
                </a:ln>
                <a:solidFill>
                  <a:srgbClr val="7030A0"/>
                </a:solidFill>
                <a:effectLst/>
                <a:uLnTx/>
                <a:uFillTx/>
                <a:latin typeface="+mj-lt"/>
                <a:ea typeface="+mn-ea"/>
                <a:cs typeface="+mn-cs"/>
              </a:rPr>
              <a:t>	 </a:t>
            </a:r>
            <a:r>
              <a:rPr kumimoji="0" lang="en-GB" sz="2400" b="1" i="0" u="none" strike="noStrike" kern="1200" cap="none" spc="0" normalizeH="0" baseline="0" noProof="0" dirty="0">
                <a:ln>
                  <a:noFill/>
                </a:ln>
                <a:solidFill>
                  <a:srgbClr val="FF0000"/>
                </a:solidFill>
                <a:effectLst/>
                <a:uLnTx/>
                <a:uFillTx/>
                <a:latin typeface="+mj-lt"/>
                <a:ea typeface="+mn-ea"/>
                <a:cs typeface="+mn-cs"/>
              </a:rPr>
              <a:t>MIL-L-6082  </a:t>
            </a:r>
            <a:r>
              <a:rPr kumimoji="0" lang="en-GB" sz="2400" b="1" i="0" u="none" strike="noStrike" kern="1200" cap="none" spc="0" normalizeH="0" baseline="0" noProof="0" dirty="0" err="1">
                <a:ln>
                  <a:noFill/>
                </a:ln>
                <a:solidFill>
                  <a:srgbClr val="FF0000"/>
                </a:solidFill>
                <a:effectLst/>
                <a:uLnTx/>
                <a:uFillTx/>
                <a:latin typeface="+mj-lt"/>
                <a:ea typeface="+mn-ea"/>
                <a:cs typeface="+mn-cs"/>
              </a:rPr>
              <a:t>Aeroshellw</a:t>
            </a:r>
            <a:r>
              <a:rPr kumimoji="0" lang="en-GB" sz="2400" b="1" i="0" u="none" strike="noStrike" kern="1200" cap="none" spc="0" normalizeH="0" baseline="0" noProof="0" dirty="0">
                <a:ln>
                  <a:noFill/>
                </a:ln>
                <a:solidFill>
                  <a:srgbClr val="FF0000"/>
                </a:solidFill>
                <a:effectLst/>
                <a:uLnTx/>
                <a:uFillTx/>
                <a:latin typeface="+mj-lt"/>
                <a:ea typeface="+mn-ea"/>
                <a:cs typeface="+mn-cs"/>
              </a:rPr>
              <a:t> 100(PRIM.50)</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chemeClr val="bg1"/>
                </a:solidFill>
                <a:effectLst/>
                <a:uLnTx/>
                <a:uFillTx/>
                <a:latin typeface="+mj-lt"/>
                <a:ea typeface="+mn-ea"/>
                <a:cs typeface="+mn-cs"/>
              </a:rPr>
              <a:t>TIPO DE ACEITE</a:t>
            </a:r>
            <a:r>
              <a:rPr kumimoji="0" lang="en-GB" sz="2400" b="0" i="0" u="none" strike="noStrike" kern="1200" cap="none" spc="0" normalizeH="0" baseline="0" noProof="0" dirty="0">
                <a:ln>
                  <a:noFill/>
                </a:ln>
                <a:solidFill>
                  <a:srgbClr val="FFFF00"/>
                </a:solidFill>
                <a:effectLst/>
                <a:uLnTx/>
                <a:uFillTx/>
                <a:latin typeface="+mj-lt"/>
                <a:ea typeface="+mn-ea"/>
                <a:cs typeface="+mn-cs"/>
              </a:rPr>
              <a:t>	</a:t>
            </a:r>
            <a:r>
              <a:rPr kumimoji="0" lang="en-GB" sz="2400" b="1" i="0" u="none" strike="noStrike" kern="1200" cap="none" spc="0" normalizeH="0" baseline="0" noProof="0" dirty="0">
                <a:ln>
                  <a:noFill/>
                </a:ln>
                <a:solidFill>
                  <a:srgbClr val="FFFF00"/>
                </a:solidFill>
                <a:effectLst/>
                <a:uLnTx/>
                <a:uFillTx/>
                <a:latin typeface="+mj-lt"/>
                <a:ea typeface="+mn-ea"/>
                <a:cs typeface="+mn-cs"/>
              </a:rPr>
              <a:t>…………</a:t>
            </a:r>
            <a:r>
              <a:rPr kumimoji="0" lang="en-GB" sz="2400" b="0" i="0" u="none" strike="noStrike" kern="1200" cap="none" spc="0" normalizeH="0" baseline="0" noProof="0" dirty="0">
                <a:ln>
                  <a:noFill/>
                </a:ln>
                <a:solidFill>
                  <a:srgbClr val="FF3300"/>
                </a:solidFill>
                <a:effectLst/>
                <a:uLnTx/>
                <a:uFillTx/>
                <a:latin typeface="+mj-lt"/>
                <a:ea typeface="+mn-ea"/>
                <a:cs typeface="+mn-cs"/>
              </a:rPr>
              <a:t>	 </a:t>
            </a:r>
            <a:r>
              <a:rPr kumimoji="0" lang="en-GB" sz="2400" b="1" i="0" u="none" strike="noStrike" kern="1200" cap="none" spc="0" normalizeH="0" baseline="0" noProof="0" dirty="0">
                <a:ln>
                  <a:noFill/>
                </a:ln>
                <a:solidFill>
                  <a:srgbClr val="FF0000"/>
                </a:solidFill>
                <a:effectLst/>
                <a:uLnTx/>
                <a:uFillTx/>
                <a:latin typeface="+mj-lt"/>
                <a:ea typeface="+mn-ea"/>
                <a:cs typeface="+mn-cs"/>
              </a:rPr>
              <a:t>MIL-L-22851Aeroshellw 100(DESP.50)</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chemeClr val="bg1"/>
                </a:solidFill>
                <a:effectLst/>
                <a:uLnTx/>
                <a:uFillTx/>
                <a:latin typeface="+mj-lt"/>
                <a:ea typeface="+mn-ea"/>
                <a:cs typeface="+mn-cs"/>
              </a:rPr>
              <a:t>GRADO</a:t>
            </a:r>
            <a:r>
              <a:rPr kumimoji="0" lang="en-GB" sz="2400" b="0" i="0" u="none" strike="noStrike" kern="1200" cap="none" spc="0" normalizeH="0" baseline="0" noProof="0" dirty="0">
                <a:ln>
                  <a:noFill/>
                </a:ln>
                <a:solidFill>
                  <a:srgbClr val="FF3300"/>
                </a:solidFill>
                <a:effectLst/>
                <a:uLnTx/>
                <a:uFillTx/>
                <a:latin typeface="+mj-lt"/>
                <a:ea typeface="+mn-ea"/>
                <a:cs typeface="+mn-cs"/>
              </a:rPr>
              <a:t>		</a:t>
            </a:r>
            <a:r>
              <a:rPr kumimoji="0" lang="en-GB" sz="2400" b="1" i="0" u="none" strike="noStrike" kern="1200" cap="none" spc="0" normalizeH="0" baseline="0" noProof="0" dirty="0">
                <a:ln>
                  <a:noFill/>
                </a:ln>
                <a:solidFill>
                  <a:srgbClr val="FFFF00"/>
                </a:solidFill>
                <a:effectLst/>
                <a:uLnTx/>
                <a:uFillTx/>
                <a:latin typeface="+mj-lt"/>
                <a:ea typeface="+mn-ea"/>
                <a:cs typeface="+mn-cs"/>
              </a:rPr>
              <a:t>………….</a:t>
            </a:r>
            <a:r>
              <a:rPr kumimoji="0" lang="en-GB" sz="2400" b="0" i="0" u="none" strike="noStrike" kern="1200" cap="none" spc="0" normalizeH="0" baseline="0" noProof="0" dirty="0">
                <a:ln>
                  <a:noFill/>
                </a:ln>
                <a:solidFill>
                  <a:srgbClr val="FF3300"/>
                </a:solidFill>
                <a:effectLst/>
                <a:uLnTx/>
                <a:uFillTx/>
                <a:latin typeface="+mj-lt"/>
                <a:ea typeface="+mn-ea"/>
                <a:cs typeface="+mn-cs"/>
              </a:rPr>
              <a:t> </a:t>
            </a:r>
            <a:r>
              <a:rPr kumimoji="0" lang="en-GB" sz="2400" b="1" i="0" u="none" strike="noStrike" kern="1200" cap="none" spc="0" normalizeH="0" baseline="0" noProof="0" dirty="0">
                <a:ln>
                  <a:noFill/>
                </a:ln>
                <a:solidFill>
                  <a:srgbClr val="FF0000"/>
                </a:solidFill>
                <a:effectLst/>
                <a:uLnTx/>
                <a:uFillTx/>
                <a:latin typeface="+mj-lt"/>
                <a:ea typeface="+mn-ea"/>
                <a:cs typeface="+mn-cs"/>
              </a:rPr>
              <a:t>SAE 50 </a:t>
            </a:r>
            <a:r>
              <a:rPr kumimoji="0" lang="en-GB" sz="2400" b="1" i="0" u="none" strike="noStrike" kern="1200" cap="none" spc="0" normalizeH="0" baseline="0" noProof="0" dirty="0" err="1">
                <a:ln>
                  <a:noFill/>
                </a:ln>
                <a:solidFill>
                  <a:srgbClr val="FF0000"/>
                </a:solidFill>
                <a:effectLst/>
                <a:uLnTx/>
                <a:uFillTx/>
                <a:latin typeface="+mj-lt"/>
                <a:ea typeface="+mn-ea"/>
                <a:cs typeface="+mn-cs"/>
              </a:rPr>
              <a:t>sobre</a:t>
            </a:r>
            <a:r>
              <a:rPr kumimoji="0" lang="en-GB" sz="2400" b="1" i="0" u="none" strike="noStrike" kern="1200" cap="none" spc="0" normalizeH="0" baseline="0" noProof="0" dirty="0">
                <a:ln>
                  <a:noFill/>
                </a:ln>
                <a:solidFill>
                  <a:srgbClr val="FF0000"/>
                </a:solidFill>
                <a:effectLst/>
                <a:uLnTx/>
                <a:uFillTx/>
                <a:latin typeface="+mj-lt"/>
                <a:ea typeface="+mn-ea"/>
                <a:cs typeface="+mn-cs"/>
              </a:rPr>
              <a:t> los 16°C (60° F)</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chemeClr val="bg1"/>
                </a:solidFill>
                <a:effectLst/>
                <a:uLnTx/>
                <a:uFillTx/>
                <a:latin typeface="+mj-lt"/>
                <a:ea typeface="+mn-ea"/>
                <a:cs typeface="+mn-cs"/>
              </a:rPr>
              <a:t>OPER. TEMP.</a:t>
            </a:r>
            <a:r>
              <a:rPr kumimoji="0" lang="en-GB" sz="2400" b="1" i="0" u="none" strike="noStrike" kern="1200" cap="none" spc="0" normalizeH="0" noProof="0" dirty="0">
                <a:ln>
                  <a:noFill/>
                </a:ln>
                <a:solidFill>
                  <a:schemeClr val="bg1"/>
                </a:solidFill>
                <a:effectLst/>
                <a:uLnTx/>
                <a:uFillTx/>
                <a:latin typeface="+mj-lt"/>
                <a:ea typeface="+mn-ea"/>
                <a:cs typeface="+mn-cs"/>
              </a:rPr>
              <a:t> NORMAL </a:t>
            </a:r>
            <a:r>
              <a:rPr kumimoji="0" lang="en-GB" sz="2400" b="1" i="0" u="none" strike="noStrike" kern="1200" cap="none" spc="0" normalizeH="0" noProof="0" dirty="0">
                <a:ln>
                  <a:noFill/>
                </a:ln>
                <a:solidFill>
                  <a:srgbClr val="FFFF00"/>
                </a:solidFill>
                <a:effectLst/>
                <a:uLnTx/>
                <a:uFillTx/>
                <a:latin typeface="+mj-lt"/>
                <a:ea typeface="+mn-ea"/>
                <a:cs typeface="+mn-cs"/>
              </a:rPr>
              <a:t>.........</a:t>
            </a:r>
            <a:r>
              <a:rPr kumimoji="0" lang="en-GB" sz="2400" b="1" i="0" u="none" strike="noStrike" kern="1200" cap="none" spc="0" normalizeH="0" noProof="0" dirty="0">
                <a:ln>
                  <a:noFill/>
                </a:ln>
                <a:solidFill>
                  <a:srgbClr val="FF3300"/>
                </a:solidFill>
                <a:effectLst/>
                <a:uLnTx/>
                <a:uFillTx/>
                <a:latin typeface="+mj-lt"/>
                <a:ea typeface="+mn-ea"/>
                <a:cs typeface="+mn-cs"/>
              </a:rPr>
              <a:t> </a:t>
            </a:r>
            <a:r>
              <a:rPr kumimoji="0" lang="en-GB" sz="2400" b="1" i="0" u="none" strike="noStrike" kern="1200" cap="none" spc="0" normalizeH="0" noProof="0" dirty="0">
                <a:ln>
                  <a:noFill/>
                </a:ln>
                <a:solidFill>
                  <a:srgbClr val="FF0000"/>
                </a:solidFill>
                <a:effectLst/>
                <a:uLnTx/>
                <a:uFillTx/>
                <a:latin typeface="+mj-lt"/>
                <a:ea typeface="+mn-ea"/>
                <a:cs typeface="+mn-cs"/>
              </a:rPr>
              <a:t>ARCO VERDE</a:t>
            </a:r>
            <a:r>
              <a:rPr kumimoji="0" lang="en-GB" sz="2400" b="1" i="0" u="none" strike="noStrike" kern="1200" cap="none" spc="0" normalizeH="0" baseline="0" noProof="0" dirty="0">
                <a:ln>
                  <a:noFill/>
                </a:ln>
                <a:solidFill>
                  <a:srgbClr val="FF0000"/>
                </a:solidFill>
                <a:effectLst/>
                <a:uLnTx/>
                <a:uFillTx/>
                <a:latin typeface="+mj-lt"/>
                <a:ea typeface="+mn-ea"/>
                <a:cs typeface="+mn-cs"/>
              </a:rPr>
              <a:t>                                       </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chemeClr val="bg1"/>
                </a:solidFill>
                <a:effectLst/>
                <a:uLnTx/>
                <a:uFillTx/>
                <a:latin typeface="+mj-lt"/>
                <a:ea typeface="+mn-ea"/>
                <a:cs typeface="+mn-cs"/>
              </a:rPr>
              <a:t>MAX. TEMP. ACEITE 	</a:t>
            </a:r>
            <a:r>
              <a:rPr kumimoji="0" lang="en-GB" sz="2400" b="1" i="0" u="none" strike="noStrike" kern="1200" cap="none" spc="0" normalizeH="0" baseline="0" noProof="0" dirty="0">
                <a:ln>
                  <a:noFill/>
                </a:ln>
                <a:solidFill>
                  <a:srgbClr val="FFFF00"/>
                </a:solidFill>
                <a:effectLst/>
                <a:uLnTx/>
                <a:uFillTx/>
                <a:latin typeface="+mj-lt"/>
                <a:ea typeface="+mn-ea"/>
                <a:cs typeface="+mn-cs"/>
              </a:rPr>
              <a:t>………….</a:t>
            </a:r>
            <a:r>
              <a:rPr kumimoji="0" lang="en-GB" sz="2400" b="1" i="0" u="none" strike="noStrike" kern="1200" cap="none" spc="0" normalizeH="0" noProof="0" dirty="0">
                <a:ln>
                  <a:noFill/>
                </a:ln>
                <a:solidFill>
                  <a:srgbClr val="FFFF00"/>
                </a:solidFill>
                <a:effectLst/>
                <a:uLnTx/>
                <a:uFillTx/>
                <a:latin typeface="+mj-lt"/>
                <a:ea typeface="+mn-ea"/>
                <a:cs typeface="+mn-cs"/>
              </a:rPr>
              <a:t> </a:t>
            </a:r>
            <a:r>
              <a:rPr kumimoji="0" lang="en-GB" sz="2400" b="1" i="0" u="none" strike="noStrike" kern="1200" cap="none" spc="0" normalizeH="0" baseline="0" noProof="0" dirty="0">
                <a:ln>
                  <a:noFill/>
                </a:ln>
                <a:solidFill>
                  <a:srgbClr val="FF0000"/>
                </a:solidFill>
                <a:effectLst/>
                <a:uLnTx/>
                <a:uFillTx/>
                <a:latin typeface="+mj-lt"/>
                <a:ea typeface="+mn-ea"/>
                <a:cs typeface="+mn-cs"/>
              </a:rPr>
              <a:t>245° F (118°C)</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lang="en-GB" sz="2400" b="1" dirty="0">
                <a:solidFill>
                  <a:schemeClr val="bg1"/>
                </a:solidFill>
                <a:latin typeface="+mj-lt"/>
              </a:rPr>
              <a:t>PRESION NORMAL</a:t>
            </a:r>
            <a:r>
              <a:rPr lang="en-GB" sz="2400" b="1" dirty="0">
                <a:solidFill>
                  <a:srgbClr val="FF3300"/>
                </a:solidFill>
                <a:latin typeface="+mj-lt"/>
              </a:rPr>
              <a:t>	</a:t>
            </a:r>
            <a:r>
              <a:rPr lang="en-GB" sz="2400" b="1" dirty="0">
                <a:solidFill>
                  <a:srgbClr val="FFFF00"/>
                </a:solidFill>
                <a:latin typeface="+mj-lt"/>
              </a:rPr>
              <a:t>...........</a:t>
            </a:r>
            <a:r>
              <a:rPr lang="en-GB" sz="2400" b="1" dirty="0">
                <a:solidFill>
                  <a:srgbClr val="FF3300"/>
                </a:solidFill>
                <a:latin typeface="+mj-lt"/>
              </a:rPr>
              <a:t> </a:t>
            </a:r>
            <a:r>
              <a:rPr lang="en-GB" sz="2400" b="1" dirty="0">
                <a:solidFill>
                  <a:srgbClr val="FF0000"/>
                </a:solidFill>
                <a:latin typeface="+mj-lt"/>
              </a:rPr>
              <a:t>60 – 90 psi</a:t>
            </a:r>
            <a:endParaRPr kumimoji="0" lang="en-GB" sz="2400" b="1" i="0" u="none" strike="noStrike" kern="1200" cap="none" spc="0" normalizeH="0" baseline="0" noProof="0" dirty="0">
              <a:ln>
                <a:noFill/>
              </a:ln>
              <a:solidFill>
                <a:srgbClr val="FF00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chemeClr val="bg1"/>
                </a:solidFill>
                <a:effectLst/>
                <a:uLnTx/>
                <a:uFillTx/>
                <a:latin typeface="+mj-lt"/>
                <a:ea typeface="+mn-ea"/>
                <a:cs typeface="+mn-cs"/>
              </a:rPr>
              <a:t>PRESION</a:t>
            </a:r>
            <a:r>
              <a:rPr kumimoji="0" lang="es-ES" sz="2400" b="1" i="0" u="none" strike="noStrike" kern="1200" cap="none" spc="0" normalizeH="0" baseline="0" noProof="0" dirty="0">
                <a:ln>
                  <a:noFill/>
                </a:ln>
                <a:solidFill>
                  <a:schemeClr val="bg1"/>
                </a:solidFill>
                <a:effectLst/>
                <a:uLnTx/>
                <a:uFillTx/>
                <a:latin typeface="+mj-lt"/>
                <a:ea typeface="+mn-ea"/>
                <a:cs typeface="+mn-cs"/>
              </a:rPr>
              <a:t> MINIMO</a:t>
            </a:r>
            <a:r>
              <a:rPr kumimoji="0" lang="es-ES" sz="2400" b="1" i="0" u="none" strike="noStrike" kern="1200" cap="none" spc="0" normalizeH="0" baseline="0" noProof="0" dirty="0">
                <a:ln>
                  <a:noFill/>
                </a:ln>
                <a:solidFill>
                  <a:srgbClr val="FFFF00"/>
                </a:solidFill>
                <a:effectLst/>
                <a:uLnTx/>
                <a:uFillTx/>
                <a:latin typeface="+mj-lt"/>
                <a:ea typeface="+mn-ea"/>
                <a:cs typeface="+mn-cs"/>
              </a:rPr>
              <a:t>	…………. </a:t>
            </a:r>
            <a:r>
              <a:rPr kumimoji="0" lang="es-ES" sz="2400" b="1" i="0" u="none" strike="noStrike" kern="1200" cap="none" spc="0" normalizeH="0" baseline="0" noProof="0" dirty="0">
                <a:ln>
                  <a:noFill/>
                </a:ln>
                <a:solidFill>
                  <a:srgbClr val="FF0000"/>
                </a:solidFill>
                <a:effectLst/>
                <a:uLnTx/>
                <a:uFillTx/>
                <a:latin typeface="+mj-lt"/>
                <a:ea typeface="+mn-ea"/>
                <a:cs typeface="+mn-cs"/>
              </a:rPr>
              <a:t>25 psi</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chemeClr val="bg1"/>
                </a:solidFill>
                <a:effectLst/>
                <a:uLnTx/>
                <a:uFillTx/>
                <a:latin typeface="+mj-lt"/>
                <a:ea typeface="+mn-ea"/>
                <a:cs typeface="+mn-cs"/>
              </a:rPr>
              <a:t>PRESION</a:t>
            </a:r>
            <a:r>
              <a:rPr kumimoji="0" lang="es-ES" sz="2400" b="1" i="0" u="none" strike="noStrike" kern="1200" cap="none" spc="0" normalizeH="0" baseline="0" noProof="0" dirty="0">
                <a:ln>
                  <a:noFill/>
                </a:ln>
                <a:solidFill>
                  <a:schemeClr val="bg1"/>
                </a:solidFill>
                <a:effectLst/>
                <a:uLnTx/>
                <a:uFillTx/>
                <a:latin typeface="+mj-lt"/>
                <a:ea typeface="+mn-ea"/>
                <a:cs typeface="+mn-cs"/>
              </a:rPr>
              <a:t> MAXIMO </a:t>
            </a:r>
            <a:r>
              <a:rPr kumimoji="0" lang="es-ES" sz="2400" b="1" i="0" u="none" strike="noStrike" kern="1200" cap="none" spc="0" normalizeH="0" baseline="0" noProof="0" dirty="0">
                <a:ln>
                  <a:noFill/>
                </a:ln>
                <a:solidFill>
                  <a:srgbClr val="FFFF00"/>
                </a:solidFill>
                <a:effectLst/>
                <a:uLnTx/>
                <a:uFillTx/>
                <a:latin typeface="+mj-lt"/>
                <a:ea typeface="+mn-ea"/>
                <a:cs typeface="+mn-cs"/>
              </a:rPr>
              <a:t>	…………. </a:t>
            </a:r>
            <a:r>
              <a:rPr kumimoji="0" lang="es-ES" sz="2400" b="1" i="0" u="none" strike="noStrike" kern="1200" cap="none" spc="0" normalizeH="0" baseline="0" noProof="0" dirty="0">
                <a:ln>
                  <a:noFill/>
                </a:ln>
                <a:solidFill>
                  <a:srgbClr val="FF0000"/>
                </a:solidFill>
                <a:effectLst/>
                <a:uLnTx/>
                <a:uFillTx/>
                <a:latin typeface="+mj-lt"/>
                <a:ea typeface="+mn-ea"/>
                <a:cs typeface="+mn-cs"/>
              </a:rPr>
              <a:t>100 psi</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sz="2400" b="1" i="0" u="none" strike="noStrike" kern="1200" cap="none" spc="0" normalizeH="0" baseline="0" noProof="0" dirty="0">
                <a:ln>
                  <a:noFill/>
                </a:ln>
                <a:solidFill>
                  <a:schemeClr val="bg1"/>
                </a:solidFill>
                <a:effectLst/>
                <a:uLnTx/>
                <a:uFillTx/>
                <a:latin typeface="+mj-lt"/>
                <a:ea typeface="+mn-ea"/>
                <a:cs typeface="+mn-cs"/>
              </a:rPr>
              <a:t>CANTIDAD</a:t>
            </a:r>
            <a:r>
              <a:rPr kumimoji="0" lang="es-ES" sz="2400" b="1" i="0" u="none" strike="noStrike" kern="1200" cap="none" spc="0" normalizeH="0" baseline="0" noProof="0" dirty="0">
                <a:ln>
                  <a:noFill/>
                </a:ln>
                <a:solidFill>
                  <a:srgbClr val="FFFF00"/>
                </a:solidFill>
                <a:effectLst/>
                <a:uLnTx/>
                <a:uFillTx/>
                <a:latin typeface="+mj-lt"/>
                <a:ea typeface="+mn-ea"/>
                <a:cs typeface="+mn-cs"/>
              </a:rPr>
              <a:t>		….……… </a:t>
            </a:r>
            <a:r>
              <a:rPr kumimoji="0" lang="es-ES" sz="2400" b="1" i="0" u="none" strike="noStrike" kern="1200" cap="none" spc="0" normalizeH="0" baseline="0" noProof="0" dirty="0">
                <a:ln>
                  <a:noFill/>
                </a:ln>
                <a:solidFill>
                  <a:srgbClr val="FF0000"/>
                </a:solidFill>
                <a:effectLst/>
                <a:uLnTx/>
                <a:uFillTx/>
                <a:latin typeface="+mj-lt"/>
                <a:ea typeface="+mn-ea"/>
                <a:cs typeface="+mn-cs"/>
              </a:rPr>
              <a:t>6 </a:t>
            </a:r>
            <a:r>
              <a:rPr kumimoji="0" lang="es-ES" sz="2400" b="1" i="0" u="none" strike="noStrike" kern="1200" cap="none" spc="0" normalizeH="0" baseline="0" noProof="0" dirty="0" err="1">
                <a:ln>
                  <a:noFill/>
                </a:ln>
                <a:solidFill>
                  <a:srgbClr val="FF0000"/>
                </a:solidFill>
                <a:effectLst/>
                <a:uLnTx/>
                <a:uFillTx/>
                <a:latin typeface="+mj-lt"/>
                <a:ea typeface="+mn-ea"/>
                <a:cs typeface="+mn-cs"/>
              </a:rPr>
              <a:t>qts</a:t>
            </a:r>
            <a:r>
              <a:rPr kumimoji="0" lang="es-ES" sz="2400" b="1" i="0" u="none" strike="noStrike" kern="1200" cap="none" spc="0" normalizeH="0" baseline="0" noProof="0" dirty="0">
                <a:ln>
                  <a:noFill/>
                </a:ln>
                <a:solidFill>
                  <a:srgbClr val="FF0000"/>
                </a:solidFill>
                <a:effectLst/>
                <a:uLnTx/>
                <a:uFillTx/>
                <a:latin typeface="+mj-lt"/>
                <a:ea typeface="+mn-ea"/>
                <a:cs typeface="+mn-cs"/>
              </a:rPr>
              <a:t>. + 1qts con filtro externo</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lang="es-ES" sz="2400" b="1" dirty="0">
                <a:solidFill>
                  <a:srgbClr val="FFFF00"/>
                </a:solidFill>
                <a:latin typeface="+mj-lt"/>
              </a:rPr>
              <a:t>Sin detergente                                                                 Con detergente </a:t>
            </a:r>
            <a:endParaRPr kumimoji="0" lang="es-ES" sz="2400" b="1" i="0" u="none" strike="noStrike" kern="1200" cap="none" spc="0" normalizeH="0" baseline="0" noProof="0" dirty="0">
              <a:ln>
                <a:noFill/>
              </a:ln>
              <a:solidFill>
                <a:srgbClr val="FFFF00"/>
              </a:solidFill>
              <a:effectLst/>
              <a:uLnTx/>
              <a:uFillTx/>
              <a:latin typeface="+mj-lt"/>
              <a:ea typeface="+mn-ea"/>
              <a:cs typeface="+mn-cs"/>
            </a:endParaRPr>
          </a:p>
        </p:txBody>
      </p:sp>
      <p:pic>
        <p:nvPicPr>
          <p:cNvPr id="18434" name="Picture 2" descr="http://www.aeroplans-blaus.com/650-1043-thickbox/aeroshell-oil-w100-sae-50.jpg"/>
          <p:cNvPicPr>
            <a:picLocks noChangeAspect="1" noChangeArrowheads="1"/>
          </p:cNvPicPr>
          <p:nvPr/>
        </p:nvPicPr>
        <p:blipFill>
          <a:blip r:embed="rId3" cstate="print"/>
          <a:srcRect l="21053" t="2529" r="23684" b="6409"/>
          <a:stretch>
            <a:fillRect/>
          </a:stretch>
        </p:blipFill>
        <p:spPr bwMode="auto">
          <a:xfrm>
            <a:off x="5143504" y="4309115"/>
            <a:ext cx="1571636" cy="2263156"/>
          </a:xfrm>
          <a:prstGeom prst="rect">
            <a:avLst/>
          </a:prstGeom>
          <a:noFill/>
        </p:spPr>
      </p:pic>
      <p:pic>
        <p:nvPicPr>
          <p:cNvPr id="18436" name="Picture 4" descr="http://www.supliaereos.com/imagenes/Aceite_aeroshell100.jpg"/>
          <p:cNvPicPr>
            <a:picLocks noChangeAspect="1" noChangeArrowheads="1"/>
          </p:cNvPicPr>
          <p:nvPr/>
        </p:nvPicPr>
        <p:blipFill>
          <a:blip r:embed="rId4" cstate="print"/>
          <a:srcRect l="38012"/>
          <a:stretch>
            <a:fillRect/>
          </a:stretch>
        </p:blipFill>
        <p:spPr bwMode="auto">
          <a:xfrm>
            <a:off x="2357422" y="4322294"/>
            <a:ext cx="1546069" cy="232141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bwMode="auto">
          <a:xfrm>
            <a:off x="193675" y="287338"/>
            <a:ext cx="8842375" cy="3355976"/>
          </a:xfrm>
          <a:prstGeom prst="rect">
            <a:avLst/>
          </a:prstGeom>
          <a:noFill/>
          <a:ln w="9525">
            <a:noFill/>
            <a:miter lim="800000"/>
            <a:headEnd/>
            <a:tailEnd/>
          </a:ln>
        </p:spPr>
        <p:txBody>
          <a:bodyPr lIns="0" rIns="18288"/>
          <a:lstStyle/>
          <a:p>
            <a:pPr>
              <a:lnSpc>
                <a:spcPct val="90000"/>
              </a:lnSpc>
              <a:spcBef>
                <a:spcPct val="20000"/>
              </a:spcBef>
              <a:buClr>
                <a:srgbClr val="0BD0D9"/>
              </a:buClr>
              <a:buSzPct val="95000"/>
              <a:buFont typeface="Wingdings 2" pitchFamily="18" charset="2"/>
              <a:buNone/>
            </a:pPr>
            <a:r>
              <a:rPr lang="es-ES" sz="2800" b="1" u="sng" dirty="0">
                <a:latin typeface="Calibri" pitchFamily="34" charset="0"/>
              </a:rPr>
              <a:t>Grado de Especificación :</a:t>
            </a:r>
          </a:p>
          <a:p>
            <a:pPr algn="just">
              <a:spcBef>
                <a:spcPct val="20000"/>
              </a:spcBef>
              <a:buClr>
                <a:srgbClr val="0BD0D9"/>
              </a:buClr>
              <a:buSzPct val="95000"/>
              <a:buFont typeface="Wingdings 2" pitchFamily="18" charset="2"/>
              <a:buNone/>
            </a:pPr>
            <a:r>
              <a:rPr lang="es-ES" sz="2400" dirty="0">
                <a:latin typeface="Calibri" pitchFamily="34" charset="0"/>
              </a:rPr>
              <a:t>Especificación </a:t>
            </a:r>
            <a:r>
              <a:rPr lang="es-ES" sz="2400" b="1" dirty="0">
                <a:latin typeface="Calibri" pitchFamily="34" charset="0"/>
              </a:rPr>
              <a:t>MIL-L-6082</a:t>
            </a:r>
            <a:r>
              <a:rPr lang="es-ES" sz="2400" dirty="0">
                <a:latin typeface="Calibri" pitchFamily="34" charset="0"/>
              </a:rPr>
              <a:t>, aceite de aviación, grado mineral, úselo para recargas durante las primeras 25 hrs , cumplido este periodo, cambie el aceite, pero continúe usando el mismo aceite hasta que haya acumulado un total de 25 hrs o que el consumo se estabilice.</a:t>
            </a:r>
          </a:p>
          <a:p>
            <a:pPr algn="just">
              <a:spcBef>
                <a:spcPct val="20000"/>
              </a:spcBef>
              <a:buClr>
                <a:srgbClr val="0BD0D9"/>
              </a:buClr>
              <a:buSzPct val="95000"/>
              <a:buFont typeface="Wingdings 2" pitchFamily="18" charset="2"/>
              <a:buNone/>
            </a:pPr>
            <a:r>
              <a:rPr lang="es-ES" sz="2400" b="1" u="sng" dirty="0">
                <a:solidFill>
                  <a:srgbClr val="FF3300"/>
                </a:solidFill>
                <a:latin typeface="Calibri" pitchFamily="34" charset="0"/>
              </a:rPr>
              <a:t>NOTA</a:t>
            </a:r>
            <a:r>
              <a:rPr lang="es-ES" sz="2400" b="1" dirty="0">
                <a:solidFill>
                  <a:srgbClr val="FF3300"/>
                </a:solidFill>
                <a:latin typeface="Calibri" pitchFamily="34" charset="0"/>
              </a:rPr>
              <a:t> : </a:t>
            </a:r>
            <a:r>
              <a:rPr lang="es-ES" sz="2400" dirty="0">
                <a:latin typeface="Calibri" pitchFamily="34" charset="0"/>
              </a:rPr>
              <a:t>La aeronave salió de la fabrica con un aceite de motor, resistente a la corrosión. Este aceite deberá drenarse y cambiarse después de alcanzadas las primeras 25 hrs de operación. </a:t>
            </a:r>
            <a:r>
              <a:rPr lang="es-ES" sz="2400" b="1" dirty="0">
                <a:latin typeface="Calibri" pitchFamily="34" charset="0"/>
              </a:rPr>
              <a:t> </a:t>
            </a:r>
          </a:p>
          <a:p>
            <a:pPr algn="just">
              <a:spcBef>
                <a:spcPct val="20000"/>
              </a:spcBef>
              <a:buClr>
                <a:srgbClr val="0BD0D9"/>
              </a:buClr>
              <a:buSzPct val="95000"/>
              <a:buFont typeface="Wingdings 2" pitchFamily="18" charset="2"/>
              <a:buNone/>
            </a:pPr>
            <a:endParaRPr lang="es-ES" sz="2400" b="1" dirty="0">
              <a:latin typeface="Calibri" pitchFamily="34" charset="0"/>
            </a:endParaRPr>
          </a:p>
          <a:p>
            <a:pPr algn="just">
              <a:spcBef>
                <a:spcPct val="20000"/>
              </a:spcBef>
              <a:buClr>
                <a:srgbClr val="0BD0D9"/>
              </a:buClr>
              <a:buSzPct val="95000"/>
              <a:buFont typeface="Wingdings 2" pitchFamily="18" charset="2"/>
              <a:buNone/>
            </a:pPr>
            <a:endParaRPr lang="es-ES" sz="2400" b="1" dirty="0">
              <a:latin typeface="Calibri" pitchFamily="34" charset="0"/>
            </a:endParaRPr>
          </a:p>
          <a:p>
            <a:pPr algn="just">
              <a:spcBef>
                <a:spcPct val="20000"/>
              </a:spcBef>
              <a:buClr>
                <a:srgbClr val="0BD0D9"/>
              </a:buClr>
              <a:buSzPct val="95000"/>
              <a:buFont typeface="Wingdings 2" pitchFamily="18" charset="2"/>
              <a:buNone/>
            </a:pPr>
            <a:endParaRPr lang="es-ES" sz="2400" b="1" dirty="0">
              <a:latin typeface="Calibri" pitchFamily="34" charset="0"/>
            </a:endParaRPr>
          </a:p>
          <a:p>
            <a:pPr algn="just">
              <a:spcBef>
                <a:spcPct val="20000"/>
              </a:spcBef>
              <a:buClr>
                <a:srgbClr val="0BD0D9"/>
              </a:buClr>
              <a:buSzPct val="95000"/>
              <a:buFont typeface="Wingdings 2" pitchFamily="18" charset="2"/>
              <a:buNone/>
            </a:pPr>
            <a:r>
              <a:rPr lang="es-ES" sz="2400" b="1" dirty="0">
                <a:solidFill>
                  <a:srgbClr val="FFFF00"/>
                </a:solidFill>
              </a:rPr>
              <a:t>           Sin detergente</a:t>
            </a:r>
            <a:endParaRPr lang="es-ES" sz="2400" b="1" dirty="0">
              <a:latin typeface="Calibri" pitchFamily="34" charset="0"/>
            </a:endParaRPr>
          </a:p>
        </p:txBody>
      </p:sp>
      <p:pic>
        <p:nvPicPr>
          <p:cNvPr id="4" name="Picture 4" descr="http://www.supliaereos.com/imagenes/Aceite_aeroshell100.jpg"/>
          <p:cNvPicPr>
            <a:picLocks noChangeAspect="1" noChangeArrowheads="1"/>
          </p:cNvPicPr>
          <p:nvPr/>
        </p:nvPicPr>
        <p:blipFill>
          <a:blip r:embed="rId3" cstate="print"/>
          <a:srcRect l="38012"/>
          <a:stretch>
            <a:fillRect/>
          </a:stretch>
        </p:blipFill>
        <p:spPr bwMode="auto">
          <a:xfrm>
            <a:off x="3500430" y="3571876"/>
            <a:ext cx="2071702" cy="31106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bwMode="auto">
          <a:xfrm>
            <a:off x="193675" y="287338"/>
            <a:ext cx="8842375" cy="1498588"/>
          </a:xfrm>
          <a:prstGeom prst="rect">
            <a:avLst/>
          </a:prstGeom>
          <a:noFill/>
          <a:ln w="9525">
            <a:noFill/>
            <a:miter lim="800000"/>
            <a:headEnd/>
            <a:tailEnd/>
          </a:ln>
        </p:spPr>
        <p:txBody>
          <a:bodyPr lIns="0" rIns="18288"/>
          <a:lstStyle/>
          <a:p>
            <a:pPr algn="just">
              <a:spcBef>
                <a:spcPct val="20000"/>
              </a:spcBef>
              <a:buClr>
                <a:srgbClr val="0BD0D9"/>
              </a:buClr>
              <a:buSzPct val="95000"/>
              <a:buFont typeface="Wingdings 2" pitchFamily="18" charset="2"/>
              <a:buNone/>
            </a:pPr>
            <a:r>
              <a:rPr lang="es-ES" sz="2400" dirty="0">
                <a:latin typeface="Calibri" pitchFamily="34" charset="0"/>
              </a:rPr>
              <a:t>El </a:t>
            </a:r>
            <a:r>
              <a:rPr lang="es-ES" sz="2400" b="1" dirty="0">
                <a:latin typeface="Calibri" pitchFamily="34" charset="0"/>
              </a:rPr>
              <a:t>MIL-L-22851</a:t>
            </a:r>
            <a:r>
              <a:rPr lang="es-ES" sz="2400" dirty="0">
                <a:latin typeface="Calibri" pitchFamily="34" charset="0"/>
              </a:rPr>
              <a:t>, aceite </a:t>
            </a:r>
            <a:r>
              <a:rPr lang="es-ES" sz="2400" dirty="0" err="1">
                <a:latin typeface="Calibri" pitchFamily="34" charset="0"/>
              </a:rPr>
              <a:t>dispersante</a:t>
            </a:r>
            <a:r>
              <a:rPr lang="es-ES" sz="2400" dirty="0">
                <a:latin typeface="Calibri" pitchFamily="34" charset="0"/>
              </a:rPr>
              <a:t> de cenizas (Detergente) este aceite deberá usarse después de transcurridas las primeras 50 hrs o cuando el consumo se haya estabilizado. </a:t>
            </a:r>
            <a:r>
              <a:rPr lang="es-ES" sz="2400" b="1" dirty="0">
                <a:latin typeface="Calibri" pitchFamily="34" charset="0"/>
              </a:rPr>
              <a:t> </a:t>
            </a:r>
          </a:p>
          <a:p>
            <a:pPr algn="just">
              <a:spcBef>
                <a:spcPct val="20000"/>
              </a:spcBef>
              <a:buClr>
                <a:srgbClr val="0BD0D9"/>
              </a:buClr>
              <a:buSzPct val="95000"/>
              <a:buFont typeface="Wingdings 2" pitchFamily="18" charset="2"/>
              <a:buNone/>
            </a:pPr>
            <a:endParaRPr lang="es-ES" sz="2400" b="1" dirty="0">
              <a:latin typeface="Calibri" pitchFamily="34" charset="0"/>
            </a:endParaRPr>
          </a:p>
          <a:p>
            <a:pPr algn="just">
              <a:spcBef>
                <a:spcPct val="20000"/>
              </a:spcBef>
              <a:buClr>
                <a:srgbClr val="0BD0D9"/>
              </a:buClr>
              <a:buSzPct val="95000"/>
              <a:buFont typeface="Wingdings 2" pitchFamily="18" charset="2"/>
              <a:buNone/>
            </a:pPr>
            <a:endParaRPr lang="es-ES" sz="2400" b="1" dirty="0">
              <a:latin typeface="Calibri" pitchFamily="34" charset="0"/>
            </a:endParaRPr>
          </a:p>
          <a:p>
            <a:pPr algn="just">
              <a:spcBef>
                <a:spcPct val="20000"/>
              </a:spcBef>
              <a:buClr>
                <a:srgbClr val="0BD0D9"/>
              </a:buClr>
              <a:buSzPct val="95000"/>
              <a:buFont typeface="Wingdings 2" pitchFamily="18" charset="2"/>
              <a:buNone/>
            </a:pPr>
            <a:endParaRPr lang="es-ES" sz="2400" b="1" dirty="0">
              <a:latin typeface="Calibri" pitchFamily="34" charset="0"/>
            </a:endParaRPr>
          </a:p>
          <a:p>
            <a:pPr algn="just">
              <a:spcBef>
                <a:spcPct val="20000"/>
              </a:spcBef>
              <a:buClr>
                <a:srgbClr val="0BD0D9"/>
              </a:buClr>
              <a:buSzPct val="95000"/>
              <a:buFont typeface="Wingdings 2" pitchFamily="18" charset="2"/>
              <a:buNone/>
            </a:pPr>
            <a:r>
              <a:rPr lang="es-ES" sz="2400" b="1" dirty="0">
                <a:solidFill>
                  <a:srgbClr val="FFFF00"/>
                </a:solidFill>
              </a:rPr>
              <a:t>           Con detergente</a:t>
            </a:r>
            <a:endParaRPr lang="es-ES" sz="2400" b="1" dirty="0">
              <a:latin typeface="Calibri" pitchFamily="34" charset="0"/>
            </a:endParaRPr>
          </a:p>
        </p:txBody>
      </p:sp>
      <p:pic>
        <p:nvPicPr>
          <p:cNvPr id="4" name="Picture 2" descr="http://www.aeroplans-blaus.com/650-1043-thickbox/aeroshell-oil-w100-sae-50.jpg"/>
          <p:cNvPicPr>
            <a:picLocks noChangeAspect="1" noChangeArrowheads="1"/>
          </p:cNvPicPr>
          <p:nvPr/>
        </p:nvPicPr>
        <p:blipFill>
          <a:blip r:embed="rId3" cstate="print"/>
          <a:srcRect l="21053" t="2529" r="23684" b="6409"/>
          <a:stretch>
            <a:fillRect/>
          </a:stretch>
        </p:blipFill>
        <p:spPr bwMode="auto">
          <a:xfrm>
            <a:off x="3714743" y="1928802"/>
            <a:ext cx="1984389" cy="2857520"/>
          </a:xfrm>
          <a:prstGeom prst="rect">
            <a:avLst/>
          </a:prstGeom>
          <a:noFill/>
        </p:spPr>
      </p:pic>
      <p:sp>
        <p:nvSpPr>
          <p:cNvPr id="5" name="4 Rectángulo"/>
          <p:cNvSpPr/>
          <p:nvPr/>
        </p:nvSpPr>
        <p:spPr>
          <a:xfrm>
            <a:off x="539552" y="5085184"/>
            <a:ext cx="8604448" cy="400110"/>
          </a:xfrm>
          <a:prstGeom prst="rect">
            <a:avLst/>
          </a:prstGeom>
        </p:spPr>
        <p:txBody>
          <a:bodyPr wrap="square">
            <a:spAutoFit/>
          </a:bodyPr>
          <a:lstStyle/>
          <a:p>
            <a:r>
              <a:rPr lang="es-ES" sz="2000" dirty="0">
                <a:solidFill>
                  <a:schemeClr val="bg1"/>
                </a:solidFill>
                <a:latin typeface="Arial" pitchFamily="34" charset="0"/>
                <a:cs typeface="Arial" pitchFamily="34" charset="0"/>
              </a:rPr>
              <a:t>Esto es para asegurar el correcto asentamiento de los anillos</a:t>
            </a:r>
            <a:endParaRPr lang="es-PE" sz="2000" dirty="0">
              <a:solidFill>
                <a:schemeClr val="bg1"/>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2 Subtítulo"/>
          <p:cNvSpPr>
            <a:spLocks noGrp="1"/>
          </p:cNvSpPr>
          <p:nvPr>
            <p:ph type="subTitle" idx="1"/>
          </p:nvPr>
        </p:nvSpPr>
        <p:spPr>
          <a:xfrm>
            <a:off x="250825" y="188913"/>
            <a:ext cx="8353425" cy="3597277"/>
          </a:xfrm>
        </p:spPr>
        <p:txBody>
          <a:bodyPr/>
          <a:lstStyle/>
          <a:p>
            <a:pPr marR="0" algn="l" eaLnBrk="1" hangingPunct="1">
              <a:lnSpc>
                <a:spcPct val="70000"/>
              </a:lnSpc>
            </a:pPr>
            <a:r>
              <a:rPr lang="es-ES" sz="2800" b="1" u="sng" dirty="0">
                <a:solidFill>
                  <a:schemeClr val="tx1"/>
                </a:solidFill>
                <a:latin typeface="Calibri" pitchFamily="34" charset="0"/>
              </a:rPr>
              <a:t>PESO DE LA AERONAVE :</a:t>
            </a:r>
          </a:p>
          <a:p>
            <a:pPr marR="0" algn="l" eaLnBrk="1" hangingPunct="1">
              <a:lnSpc>
                <a:spcPct val="70000"/>
              </a:lnSpc>
            </a:pPr>
            <a:endParaRPr lang="es-ES" sz="1200" b="1" u="sng" dirty="0">
              <a:solidFill>
                <a:srgbClr val="FF0000"/>
              </a:solidFill>
              <a:latin typeface="Calibri" pitchFamily="34" charset="0"/>
            </a:endParaRPr>
          </a:p>
          <a:p>
            <a:pPr marR="0" algn="l" eaLnBrk="1" hangingPunct="1">
              <a:lnSpc>
                <a:spcPct val="70000"/>
              </a:lnSpc>
            </a:pPr>
            <a:r>
              <a:rPr lang="es-ES" sz="2400" b="1" dirty="0">
                <a:solidFill>
                  <a:schemeClr val="bg1"/>
                </a:solidFill>
                <a:latin typeface="Calibri" pitchFamily="34" charset="0"/>
              </a:rPr>
              <a:t>PESO MAXIMO</a:t>
            </a:r>
            <a:r>
              <a:rPr lang="es-ES" sz="2400" dirty="0">
                <a:latin typeface="Calibri" pitchFamily="34" charset="0"/>
              </a:rPr>
              <a:t>		</a:t>
            </a:r>
            <a:r>
              <a:rPr lang="es-ES" sz="2400" b="1" dirty="0">
                <a:solidFill>
                  <a:srgbClr val="FFFF00"/>
                </a:solidFill>
                <a:latin typeface="Calibri" pitchFamily="34" charset="0"/>
              </a:rPr>
              <a:t>…………………….  </a:t>
            </a:r>
            <a:r>
              <a:rPr lang="es-ES" sz="2400" b="1" dirty="0">
                <a:solidFill>
                  <a:srgbClr val="FF0000"/>
                </a:solidFill>
                <a:latin typeface="Calibri" pitchFamily="34" charset="0"/>
              </a:rPr>
              <a:t>1,670 </a:t>
            </a:r>
            <a:r>
              <a:rPr lang="es-ES" sz="2400" b="1" dirty="0" err="1">
                <a:solidFill>
                  <a:srgbClr val="FF0000"/>
                </a:solidFill>
                <a:latin typeface="Calibri" pitchFamily="34" charset="0"/>
              </a:rPr>
              <a:t>Lbs</a:t>
            </a:r>
            <a:endParaRPr lang="es-ES" sz="2400" b="1" dirty="0">
              <a:solidFill>
                <a:srgbClr val="FF0000"/>
              </a:solidFill>
              <a:latin typeface="Calibri" pitchFamily="34" charset="0"/>
            </a:endParaRPr>
          </a:p>
          <a:p>
            <a:pPr marR="0" algn="l" eaLnBrk="1" hangingPunct="1">
              <a:lnSpc>
                <a:spcPct val="70000"/>
              </a:lnSpc>
            </a:pPr>
            <a:r>
              <a:rPr lang="es-ES" sz="2400" b="1" dirty="0">
                <a:solidFill>
                  <a:schemeClr val="bg1"/>
                </a:solidFill>
                <a:latin typeface="Calibri" pitchFamily="34" charset="0"/>
              </a:rPr>
              <a:t>PESO STANDARD VACIO</a:t>
            </a:r>
            <a:endParaRPr lang="es-ES" sz="2400" dirty="0">
              <a:solidFill>
                <a:schemeClr val="bg1"/>
              </a:solidFill>
              <a:latin typeface="Calibri" pitchFamily="34" charset="0"/>
            </a:endParaRPr>
          </a:p>
          <a:p>
            <a:pPr marR="0" algn="l" eaLnBrk="1" hangingPunct="1">
              <a:lnSpc>
                <a:spcPct val="70000"/>
              </a:lnSpc>
            </a:pPr>
            <a:r>
              <a:rPr lang="es-ES" sz="2400" b="1" dirty="0">
                <a:solidFill>
                  <a:schemeClr val="bg1"/>
                </a:solidFill>
                <a:latin typeface="Calibri" pitchFamily="34" charset="0"/>
              </a:rPr>
              <a:t>152	</a:t>
            </a:r>
            <a:r>
              <a:rPr lang="es-ES" sz="2400" b="1" dirty="0">
                <a:solidFill>
                  <a:srgbClr val="FFFF00"/>
                </a:solidFill>
                <a:latin typeface="Calibri" pitchFamily="34" charset="0"/>
              </a:rPr>
              <a:t> 			….…………………. </a:t>
            </a:r>
            <a:r>
              <a:rPr lang="es-ES" sz="2400" b="1" dirty="0">
                <a:solidFill>
                  <a:srgbClr val="FF0000"/>
                </a:solidFill>
                <a:latin typeface="Calibri" pitchFamily="34" charset="0"/>
              </a:rPr>
              <a:t>1,081 </a:t>
            </a:r>
            <a:r>
              <a:rPr lang="es-ES" sz="2400" b="1" dirty="0" err="1">
                <a:solidFill>
                  <a:srgbClr val="FF0000"/>
                </a:solidFill>
                <a:latin typeface="Calibri" pitchFamily="34" charset="0"/>
              </a:rPr>
              <a:t>Lbs</a:t>
            </a:r>
            <a:endParaRPr lang="es-ES" sz="2400" b="1" dirty="0">
              <a:solidFill>
                <a:srgbClr val="FF0000"/>
              </a:solidFill>
              <a:latin typeface="Calibri" pitchFamily="34" charset="0"/>
            </a:endParaRPr>
          </a:p>
          <a:p>
            <a:pPr marR="0" algn="l" eaLnBrk="1" hangingPunct="1">
              <a:lnSpc>
                <a:spcPct val="70000"/>
              </a:lnSpc>
            </a:pPr>
            <a:r>
              <a:rPr lang="es-ES" sz="2400" b="1" dirty="0">
                <a:solidFill>
                  <a:schemeClr val="bg1"/>
                </a:solidFill>
                <a:latin typeface="Calibri" pitchFamily="34" charset="0"/>
              </a:rPr>
              <a:t>152 II</a:t>
            </a:r>
            <a:r>
              <a:rPr lang="es-ES" sz="2400" b="1" dirty="0">
                <a:solidFill>
                  <a:srgbClr val="FFFF00"/>
                </a:solidFill>
                <a:latin typeface="Calibri" pitchFamily="34" charset="0"/>
              </a:rPr>
              <a:t> 				….…………………. </a:t>
            </a:r>
            <a:r>
              <a:rPr lang="es-ES" sz="2400" b="1" dirty="0">
                <a:solidFill>
                  <a:srgbClr val="FF0000"/>
                </a:solidFill>
                <a:latin typeface="Calibri" pitchFamily="34" charset="0"/>
              </a:rPr>
              <a:t>1,118 </a:t>
            </a:r>
            <a:r>
              <a:rPr lang="es-ES" sz="2400" b="1" dirty="0" err="1">
                <a:solidFill>
                  <a:srgbClr val="FF0000"/>
                </a:solidFill>
                <a:latin typeface="Calibri" pitchFamily="34" charset="0"/>
              </a:rPr>
              <a:t>Lbs</a:t>
            </a:r>
            <a:endParaRPr lang="es-ES" sz="2400" b="1" dirty="0">
              <a:solidFill>
                <a:srgbClr val="FF0000"/>
              </a:solidFill>
              <a:latin typeface="Calibri" pitchFamily="34" charset="0"/>
            </a:endParaRPr>
          </a:p>
          <a:p>
            <a:pPr marR="0" algn="l" eaLnBrk="1" hangingPunct="1">
              <a:lnSpc>
                <a:spcPct val="70000"/>
              </a:lnSpc>
            </a:pPr>
            <a:endParaRPr lang="es-ES" sz="1200" dirty="0">
              <a:latin typeface="Calibri" pitchFamily="34" charset="0"/>
            </a:endParaRPr>
          </a:p>
          <a:p>
            <a:pPr marR="0" algn="l" eaLnBrk="1" hangingPunct="1">
              <a:lnSpc>
                <a:spcPct val="70000"/>
              </a:lnSpc>
            </a:pPr>
            <a:r>
              <a:rPr lang="es-ES" sz="2800" b="1" u="sng" dirty="0">
                <a:solidFill>
                  <a:schemeClr val="tx1"/>
                </a:solidFill>
                <a:latin typeface="Calibri" pitchFamily="34" charset="0"/>
              </a:rPr>
              <a:t>MAXIMA CARGA UTIL</a:t>
            </a:r>
            <a:r>
              <a:rPr lang="es-ES" sz="2400" b="1" u="sng" dirty="0">
                <a:solidFill>
                  <a:schemeClr val="tx1"/>
                </a:solidFill>
                <a:latin typeface="Calibri" pitchFamily="34" charset="0"/>
              </a:rPr>
              <a:t>:</a:t>
            </a:r>
          </a:p>
          <a:p>
            <a:pPr marR="0" algn="l" eaLnBrk="1" hangingPunct="1">
              <a:lnSpc>
                <a:spcPct val="70000"/>
              </a:lnSpc>
            </a:pPr>
            <a:r>
              <a:rPr lang="es-ES" sz="2400" b="1" dirty="0">
                <a:solidFill>
                  <a:schemeClr val="bg1"/>
                </a:solidFill>
                <a:latin typeface="Calibri" pitchFamily="34" charset="0"/>
              </a:rPr>
              <a:t>152</a:t>
            </a:r>
            <a:r>
              <a:rPr lang="es-ES" sz="2400" b="1" dirty="0">
                <a:solidFill>
                  <a:srgbClr val="FFFF00"/>
                </a:solidFill>
                <a:latin typeface="Calibri" pitchFamily="34" charset="0"/>
              </a:rPr>
              <a:t> 				……..………………</a:t>
            </a:r>
            <a:r>
              <a:rPr lang="es-ES" sz="2400" dirty="0">
                <a:latin typeface="Calibri" pitchFamily="34" charset="0"/>
              </a:rPr>
              <a:t> </a:t>
            </a:r>
            <a:r>
              <a:rPr lang="es-ES" sz="2400" b="1" dirty="0">
                <a:solidFill>
                  <a:srgbClr val="FF0000"/>
                </a:solidFill>
                <a:latin typeface="Calibri" pitchFamily="34" charset="0"/>
              </a:rPr>
              <a:t>589 </a:t>
            </a:r>
            <a:r>
              <a:rPr lang="es-ES" sz="2400" b="1" dirty="0" err="1">
                <a:solidFill>
                  <a:srgbClr val="FF0000"/>
                </a:solidFill>
                <a:latin typeface="Calibri" pitchFamily="34" charset="0"/>
              </a:rPr>
              <a:t>Lbs</a:t>
            </a:r>
            <a:endParaRPr lang="es-ES" sz="2400" b="1" dirty="0">
              <a:solidFill>
                <a:srgbClr val="FF0000"/>
              </a:solidFill>
              <a:latin typeface="Calibri" pitchFamily="34" charset="0"/>
            </a:endParaRPr>
          </a:p>
          <a:p>
            <a:pPr marR="0" algn="l" eaLnBrk="1" hangingPunct="1">
              <a:lnSpc>
                <a:spcPct val="70000"/>
              </a:lnSpc>
            </a:pPr>
            <a:r>
              <a:rPr lang="es-ES" sz="2400" b="1" dirty="0">
                <a:solidFill>
                  <a:schemeClr val="bg1"/>
                </a:solidFill>
                <a:latin typeface="Calibri" pitchFamily="34" charset="0"/>
              </a:rPr>
              <a:t>152 II 				</a:t>
            </a:r>
            <a:r>
              <a:rPr lang="es-ES" sz="2400" b="1" dirty="0">
                <a:solidFill>
                  <a:srgbClr val="FFFF00"/>
                </a:solidFill>
                <a:latin typeface="Calibri" pitchFamily="34" charset="0"/>
              </a:rPr>
              <a:t>……….……………. </a:t>
            </a:r>
            <a:r>
              <a:rPr lang="es-ES" sz="2400" b="1" dirty="0">
                <a:solidFill>
                  <a:srgbClr val="FF0000"/>
                </a:solidFill>
                <a:latin typeface="Calibri" pitchFamily="34" charset="0"/>
              </a:rPr>
              <a:t>552 </a:t>
            </a:r>
            <a:r>
              <a:rPr lang="es-ES" sz="2400" b="1" dirty="0" err="1">
                <a:solidFill>
                  <a:srgbClr val="FF0000"/>
                </a:solidFill>
                <a:latin typeface="Calibri" pitchFamily="34" charset="0"/>
              </a:rPr>
              <a:t>Lbs</a:t>
            </a:r>
            <a:endParaRPr lang="es-ES" sz="2400" b="1" dirty="0">
              <a:solidFill>
                <a:srgbClr val="FF0000"/>
              </a:solidFill>
              <a:latin typeface="Calibri" pitchFamily="34" charset="0"/>
            </a:endParaRPr>
          </a:p>
          <a:p>
            <a:pPr marR="0" algn="l" eaLnBrk="1" hangingPunct="1">
              <a:lnSpc>
                <a:spcPct val="70000"/>
              </a:lnSpc>
            </a:pPr>
            <a:endParaRPr lang="es-ES" sz="1200" dirty="0">
              <a:latin typeface="Calibri" pitchFamily="34" charset="0"/>
            </a:endParaRPr>
          </a:p>
          <a:p>
            <a:pPr marR="0" algn="l" eaLnBrk="1" hangingPunct="1">
              <a:lnSpc>
                <a:spcPct val="80000"/>
              </a:lnSpc>
            </a:pPr>
            <a:endParaRPr lang="es-PE"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500034" y="2500306"/>
            <a:ext cx="9490098" cy="1569660"/>
          </a:xfrm>
          <a:prstGeom prst="rect">
            <a:avLst/>
          </a:prstGeom>
          <a:noFill/>
        </p:spPr>
        <p:txBody>
          <a:bodyPr wrap="none" lIns="91440" tIns="45720" rIns="91440" bIns="45720">
            <a:spAutoFit/>
            <a:scene3d>
              <a:camera prst="perspectiveContrastingRightFacing"/>
              <a:lightRig rig="threePt" dir="t"/>
            </a:scene3d>
          </a:bodyPr>
          <a:lstStyle/>
          <a:p>
            <a:pPr algn="ctr"/>
            <a:r>
              <a:rPr lang="es-ES" sz="9600" b="1" dirty="0">
                <a:ln w="38100">
                  <a:solidFill>
                    <a:srgbClr val="FFFF00"/>
                  </a:solidFill>
                </a:ln>
                <a:solidFill>
                  <a:srgbClr val="002060"/>
                </a:solidFill>
                <a:effectLst>
                  <a:innerShdw blurRad="69850" dist="43180" dir="5400000">
                    <a:srgbClr val="000000">
                      <a:alpha val="65000"/>
                    </a:srgbClr>
                  </a:innerShdw>
                </a:effectLst>
                <a:latin typeface="Stencil" pitchFamily="82" charset="0"/>
              </a:rPr>
              <a:t>PLANTA MOTRIZ</a:t>
            </a:r>
            <a:endParaRPr lang="es-ES" sz="9600" b="1" cap="none" spc="0" dirty="0">
              <a:ln w="38100">
                <a:solidFill>
                  <a:srgbClr val="FFFF00"/>
                </a:solidFill>
              </a:ln>
              <a:solidFill>
                <a:srgbClr val="002060"/>
              </a:solidFill>
              <a:effectLst>
                <a:innerShdw blurRad="69850" dist="43180" dir="5400000">
                  <a:srgbClr val="000000">
                    <a:alpha val="65000"/>
                  </a:srgbClr>
                </a:innerShdw>
              </a:effectLst>
              <a:latin typeface="Stencil" pitchFamily="8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28600"/>
            <a:ext cx="8510588" cy="968375"/>
          </a:xfrm>
        </p:spPr>
        <p:style>
          <a:lnRef idx="2">
            <a:schemeClr val="accent1">
              <a:shade val="50000"/>
            </a:schemeClr>
          </a:lnRef>
          <a:fillRef idx="1">
            <a:schemeClr val="accent1"/>
          </a:fillRef>
          <a:effectRef idx="0">
            <a:schemeClr val="accent1"/>
          </a:effectRef>
          <a:fontRef idx="minor">
            <a:schemeClr val="lt1"/>
          </a:fontRef>
        </p:style>
        <p:txBody>
          <a:bodyPr anchorCtr="1"/>
          <a:lstStyle/>
          <a:p>
            <a:r>
              <a:rPr lang="es-ES" dirty="0">
                <a:solidFill>
                  <a:srgbClr val="6164E5"/>
                </a:solidFill>
                <a:latin typeface="Lucida Handwriting" pitchFamily="66" charset="0"/>
              </a:rPr>
              <a:t>PARTES DEL MOTOR</a:t>
            </a:r>
          </a:p>
        </p:txBody>
      </p:sp>
      <p:sp>
        <p:nvSpPr>
          <p:cNvPr id="54275" name="Rectangle 3"/>
          <p:cNvSpPr>
            <a:spLocks noGrp="1" noChangeArrowheads="1"/>
          </p:cNvSpPr>
          <p:nvPr>
            <p:ph type="body" idx="4294967295"/>
          </p:nvPr>
        </p:nvSpPr>
        <p:spPr>
          <a:xfrm>
            <a:off x="0" y="1196975"/>
            <a:ext cx="8642350" cy="4525963"/>
          </a:xfrm>
        </p:spPr>
        <p:txBody>
          <a:bodyPr>
            <a:normAutofit fontScale="92500" lnSpcReduction="10000"/>
          </a:bodyPr>
          <a:lstStyle/>
          <a:p>
            <a:pPr>
              <a:lnSpc>
                <a:spcPct val="80000"/>
              </a:lnSpc>
            </a:pPr>
            <a:endParaRPr lang="es-ES" sz="1000" dirty="0">
              <a:solidFill>
                <a:srgbClr val="C71F47"/>
              </a:solidFill>
            </a:endParaRPr>
          </a:p>
          <a:p>
            <a:pPr algn="just">
              <a:defRPr/>
            </a:pPr>
            <a:r>
              <a:rPr lang="es-ES" sz="2400" dirty="0">
                <a:solidFill>
                  <a:schemeClr val="tx1"/>
                </a:solidFill>
              </a:rPr>
              <a:t> 	</a:t>
            </a:r>
            <a:r>
              <a:rPr lang="es-ES" sz="2400" dirty="0">
                <a:solidFill>
                  <a:srgbClr val="FF0000"/>
                </a:solidFill>
              </a:rPr>
              <a:t>BLOCK CENTRAL O CÁRTER</a:t>
            </a:r>
            <a:r>
              <a:rPr lang="es-ES" sz="2400" dirty="0">
                <a:solidFill>
                  <a:schemeClr val="tx1"/>
                </a:solidFill>
              </a:rPr>
              <a:t>.</a:t>
            </a:r>
          </a:p>
          <a:p>
            <a:pPr algn="just">
              <a:buNone/>
              <a:defRPr/>
            </a:pPr>
            <a:r>
              <a:rPr lang="es-ES" sz="2400" dirty="0">
                <a:solidFill>
                  <a:schemeClr val="tx1"/>
                </a:solidFill>
              </a:rPr>
              <a:t>		SON DOS MITADES DE ALEACIÓN DE ALUMINIO FORJADO 	DIVIDIDAS EN EL CENTRO DEL MOTOR ASEGURADAS POR 	PERNOS PASANTES Y TUERCAS, </a:t>
            </a:r>
            <a:r>
              <a:rPr lang="es-ES" sz="2400" dirty="0">
                <a:solidFill>
                  <a:srgbClr val="FF0000"/>
                </a:solidFill>
              </a:rPr>
              <a:t>SIN EMPAQUETADURA</a:t>
            </a:r>
            <a:r>
              <a:rPr lang="es-ES" sz="2400" dirty="0">
                <a:solidFill>
                  <a:schemeClr val="tx1"/>
                </a:solidFill>
              </a:rPr>
              <a:t>. 	CONTIENE PERFORACIONES MAQUINADAS PARA EL APOYO DEL 	EJE DE LEVAS Y METALES DE BANCADA. POSEE ORIFICIOS Y 	PASAJES DE LUBRICACIÓN.</a:t>
            </a:r>
          </a:p>
          <a:p>
            <a:pPr algn="just">
              <a:lnSpc>
                <a:spcPct val="80000"/>
              </a:lnSpc>
              <a:buFont typeface="Wingdings" pitchFamily="2" charset="2"/>
              <a:buNone/>
            </a:pPr>
            <a:endParaRPr lang="es-ES" sz="1000" dirty="0"/>
          </a:p>
          <a:p>
            <a:pPr algn="just">
              <a:lnSpc>
                <a:spcPct val="80000"/>
              </a:lnSpc>
              <a:buFont typeface="Wingdings" pitchFamily="2" charset="2"/>
              <a:buNone/>
            </a:pPr>
            <a:endParaRPr lang="es-ES" sz="1000" dirty="0"/>
          </a:p>
          <a:p>
            <a:pPr lvl="1" algn="just">
              <a:lnSpc>
                <a:spcPct val="80000"/>
              </a:lnSpc>
            </a:pPr>
            <a:r>
              <a:rPr lang="es-PE" sz="2000" dirty="0">
                <a:solidFill>
                  <a:srgbClr val="C71F47"/>
                </a:solidFill>
              </a:rPr>
              <a:t>Caja de accesorios</a:t>
            </a:r>
          </a:p>
          <a:p>
            <a:pPr algn="just">
              <a:lnSpc>
                <a:spcPct val="80000"/>
              </a:lnSpc>
            </a:pPr>
            <a:endParaRPr lang="es-PE" sz="1000" dirty="0">
              <a:solidFill>
                <a:srgbClr val="C71F47"/>
              </a:solidFill>
            </a:endParaRPr>
          </a:p>
          <a:p>
            <a:pPr algn="just">
              <a:lnSpc>
                <a:spcPct val="80000"/>
              </a:lnSpc>
              <a:buFont typeface="Wingdings" pitchFamily="2" charset="2"/>
              <a:buNone/>
            </a:pPr>
            <a:r>
              <a:rPr lang="es-PE" sz="2400" dirty="0"/>
              <a:t>    		Esta fabricada de aluminio vaciado y esta asegurada a la parte 	posterior del </a:t>
            </a:r>
            <a:r>
              <a:rPr lang="es-PE" sz="2400" dirty="0" err="1"/>
              <a:t>carter</a:t>
            </a:r>
            <a:r>
              <a:rPr lang="es-PE" sz="2400" dirty="0"/>
              <a:t> y a la parte superior posterior del 	colector 	de aceite. </a:t>
            </a:r>
          </a:p>
          <a:p>
            <a:pPr algn="just">
              <a:lnSpc>
                <a:spcPct val="80000"/>
              </a:lnSpc>
              <a:buFont typeface="Wingdings" pitchFamily="2" charset="2"/>
              <a:buNone/>
            </a:pPr>
            <a:endParaRPr lang="es-PE" sz="1000" dirty="0"/>
          </a:p>
          <a:p>
            <a:pPr algn="just">
              <a:lnSpc>
                <a:spcPct val="80000"/>
              </a:lnSpc>
              <a:buFont typeface="Wingdings" pitchFamily="2" charset="2"/>
              <a:buNone/>
            </a:pPr>
            <a:r>
              <a:rPr lang="es-PE" sz="2400" dirty="0"/>
              <a:t>    		Este forma un alojamiento para la bomba de aceite y los varios 	impulsores de los accesorios.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WordArt 2"/>
          <p:cNvSpPr>
            <a:spLocks noChangeArrowheads="1" noChangeShapeType="1" noTextEdit="1"/>
          </p:cNvSpPr>
          <p:nvPr/>
        </p:nvSpPr>
        <p:spPr bwMode="auto">
          <a:xfrm>
            <a:off x="2214563" y="500063"/>
            <a:ext cx="4310062" cy="452437"/>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r>
              <a:rPr lang="es-PE"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MOTOR</a:t>
            </a:r>
          </a:p>
        </p:txBody>
      </p:sp>
      <p:pic>
        <p:nvPicPr>
          <p:cNvPr id="56323" name="Picture 2" descr="Carburador"/>
          <p:cNvPicPr>
            <a:picLocks noChangeAspect="1" noChangeArrowheads="1"/>
          </p:cNvPicPr>
          <p:nvPr/>
        </p:nvPicPr>
        <p:blipFill>
          <a:blip r:embed="rId2" cstate="print">
            <a:lum bright="18000"/>
          </a:blip>
          <a:srcRect/>
          <a:stretch>
            <a:fillRect/>
          </a:stretch>
        </p:blipFill>
        <p:spPr bwMode="auto">
          <a:xfrm>
            <a:off x="714375" y="1069975"/>
            <a:ext cx="7707313" cy="57880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latin typeface="+mj-lt"/>
              </a:rPr>
              <a:t>MOTOR</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lvl="1" algn="just">
              <a:lnSpc>
                <a:spcPct val="90000"/>
              </a:lnSpc>
              <a:spcBef>
                <a:spcPct val="20000"/>
              </a:spcBef>
              <a:buClr>
                <a:srgbClr val="FF0000"/>
              </a:buClr>
              <a:buFont typeface="Wingdings" pitchFamily="2" charset="2"/>
              <a:buChar char="Ø"/>
              <a:defRPr/>
            </a:pPr>
            <a:r>
              <a:rPr lang="en-GB" sz="2400" dirty="0">
                <a:latin typeface="+mj-lt"/>
              </a:rPr>
              <a:t> 	El avión está equipado con un motor de 4 cilindros, 	horizontalmente opuestos, enfriado 	por aire, tiene un       </a:t>
            </a:r>
          </a:p>
          <a:p>
            <a:pPr lvl="1" algn="just">
              <a:lnSpc>
                <a:spcPct val="90000"/>
              </a:lnSpc>
              <a:spcBef>
                <a:spcPct val="20000"/>
              </a:spcBef>
              <a:buClr>
                <a:srgbClr val="FF0000"/>
              </a:buClr>
              <a:defRPr/>
            </a:pPr>
            <a:r>
              <a:rPr lang="en-GB" sz="2400" dirty="0">
                <a:latin typeface="+mj-lt"/>
              </a:rPr>
              <a:t>       carburettor y un sistema de cárter húmedo.</a:t>
            </a:r>
          </a:p>
          <a:p>
            <a:pPr marL="0" marR="0" lvl="0" indent="0" defTabSz="914400" rtl="0" eaLnBrk="1" fontAlgn="auto" latinLnBrk="0" hangingPunct="1">
              <a:lnSpc>
                <a:spcPct val="90000"/>
              </a:lnSpc>
              <a:spcBef>
                <a:spcPct val="20000"/>
              </a:spcBef>
              <a:spcAft>
                <a:spcPts val="0"/>
              </a:spcAft>
              <a:buClr>
                <a:srgbClr val="FF0000"/>
              </a:buClr>
              <a:buSzTx/>
              <a:buFont typeface="Wingdings" pitchFamily="2" charset="2"/>
              <a:buChar char="Ø"/>
              <a:tabLst/>
              <a:defRPr/>
            </a:pPr>
            <a:endParaRPr lang="en-GB" sz="800" b="1" u="sng" dirty="0">
              <a:latin typeface="+mj-lt"/>
            </a:endParaRPr>
          </a:p>
          <a:p>
            <a:pPr lvl="1">
              <a:lnSpc>
                <a:spcPct val="90000"/>
              </a:lnSpc>
              <a:spcBef>
                <a:spcPct val="20000"/>
              </a:spcBef>
              <a:buClr>
                <a:srgbClr val="FF0000"/>
              </a:buClr>
              <a:buFont typeface="Wingdings" pitchFamily="2" charset="2"/>
              <a:buChar char="Ø"/>
              <a:defRPr/>
            </a:pPr>
            <a:r>
              <a:rPr lang="en-GB" sz="2400" dirty="0">
                <a:latin typeface="+mj-lt"/>
              </a:rPr>
              <a:t> 	Es un motor : LYCOMING, modelo O-235-L2C y con una 	potencia de 110 HP a 2,550 RPM. Los accesorios </a:t>
            </a:r>
            <a:r>
              <a:rPr lang="en-GB" sz="2400" dirty="0" err="1">
                <a:latin typeface="+mj-lt"/>
              </a:rPr>
              <a:t>mayores</a:t>
            </a:r>
            <a:r>
              <a:rPr lang="en-GB" sz="2400" dirty="0">
                <a:latin typeface="+mj-lt"/>
              </a:rPr>
              <a:t> 	del 	motor se encuentran en la parte delantera y son :</a:t>
            </a:r>
          </a:p>
          <a:p>
            <a:pPr lvl="1">
              <a:lnSpc>
                <a:spcPct val="90000"/>
              </a:lnSpc>
              <a:spcBef>
                <a:spcPct val="20000"/>
              </a:spcBef>
              <a:buClr>
                <a:srgbClr val="FF0000"/>
              </a:buClr>
              <a:defRPr/>
            </a:pPr>
            <a:r>
              <a:rPr lang="en-GB" sz="2400" b="1" dirty="0">
                <a:ln>
                  <a:solidFill>
                    <a:srgbClr val="C00000"/>
                  </a:solidFill>
                </a:ln>
                <a:solidFill>
                  <a:srgbClr val="FF0000"/>
                </a:solidFill>
                <a:latin typeface="+mj-lt"/>
              </a:rPr>
              <a:t>	EN LA PARTE DELANTERA</a:t>
            </a:r>
          </a:p>
          <a:p>
            <a:pPr lvl="1">
              <a:lnSpc>
                <a:spcPct val="90000"/>
              </a:lnSpc>
              <a:spcBef>
                <a:spcPct val="20000"/>
              </a:spcBef>
              <a:buClr>
                <a:srgbClr val="FF0000"/>
              </a:buClr>
              <a:defRPr/>
            </a:pPr>
            <a:endParaRPr lang="en-GB" sz="800" dirty="0">
              <a:solidFill>
                <a:schemeClr val="bg1"/>
              </a:solidFill>
              <a:latin typeface="+mj-lt"/>
            </a:endParaRPr>
          </a:p>
          <a:p>
            <a:pPr lvl="1">
              <a:lnSpc>
                <a:spcPct val="90000"/>
              </a:lnSpc>
              <a:spcBef>
                <a:spcPct val="20000"/>
              </a:spcBef>
              <a:buClr>
                <a:srgbClr val="FF0000"/>
              </a:buClr>
              <a:buFont typeface="Arial" pitchFamily="34" charset="0"/>
              <a:buChar char="•"/>
              <a:defRPr/>
            </a:pPr>
            <a:r>
              <a:rPr lang="en-GB" sz="2400" dirty="0">
                <a:solidFill>
                  <a:schemeClr val="bg1"/>
                </a:solidFill>
                <a:latin typeface="+mj-lt"/>
              </a:rPr>
              <a:t> 	Un arrancador</a:t>
            </a:r>
          </a:p>
          <a:p>
            <a:pPr lvl="1">
              <a:lnSpc>
                <a:spcPct val="90000"/>
              </a:lnSpc>
              <a:spcBef>
                <a:spcPct val="20000"/>
              </a:spcBef>
              <a:buClr>
                <a:srgbClr val="FF0000"/>
              </a:buClr>
              <a:buFont typeface="Arial" pitchFamily="34" charset="0"/>
              <a:buChar char="•"/>
              <a:defRPr/>
            </a:pPr>
            <a:r>
              <a:rPr lang="en-GB" sz="2400" dirty="0">
                <a:solidFill>
                  <a:schemeClr val="bg1"/>
                </a:solidFill>
                <a:latin typeface="+mj-lt"/>
              </a:rPr>
              <a:t> 	Un alternador (impulsado por una faja transmisora)  </a:t>
            </a:r>
          </a:p>
          <a:p>
            <a:pPr lvl="1">
              <a:lnSpc>
                <a:spcPct val="90000"/>
              </a:lnSpc>
              <a:spcBef>
                <a:spcPct val="20000"/>
              </a:spcBef>
              <a:buClr>
                <a:srgbClr val="FF0000"/>
              </a:buClr>
              <a:buFont typeface="Arial" pitchFamily="34" charset="0"/>
              <a:buChar char="•"/>
              <a:defRPr/>
            </a:pPr>
            <a:r>
              <a:rPr lang="en-GB" sz="2400" dirty="0">
                <a:solidFill>
                  <a:schemeClr val="bg1"/>
                </a:solidFill>
                <a:latin typeface="+mj-lt"/>
              </a:rPr>
              <a:t> 	Un radiador de aceite</a:t>
            </a:r>
          </a:p>
          <a:p>
            <a:pPr lvl="1">
              <a:lnSpc>
                <a:spcPct val="90000"/>
              </a:lnSpc>
              <a:spcBef>
                <a:spcPct val="20000"/>
              </a:spcBef>
              <a:buClr>
                <a:srgbClr val="FF0000"/>
              </a:buClr>
              <a:defRPr/>
            </a:pPr>
            <a:r>
              <a:rPr lang="en-GB" sz="2400" b="1" dirty="0">
                <a:ln>
                  <a:solidFill>
                    <a:srgbClr val="C00000"/>
                  </a:solidFill>
                </a:ln>
                <a:solidFill>
                  <a:srgbClr val="FF0000"/>
                </a:solidFill>
                <a:latin typeface="+mj-lt"/>
              </a:rPr>
              <a:t>	Y EN LA PARTE POSTERIOR TIENE </a:t>
            </a:r>
          </a:p>
          <a:p>
            <a:pPr lvl="1">
              <a:lnSpc>
                <a:spcPct val="90000"/>
              </a:lnSpc>
              <a:spcBef>
                <a:spcPct val="20000"/>
              </a:spcBef>
              <a:buClr>
                <a:srgbClr val="FF0000"/>
              </a:buClr>
              <a:buFont typeface="Arial" pitchFamily="34" charset="0"/>
              <a:buChar char="•"/>
              <a:defRPr/>
            </a:pPr>
            <a:r>
              <a:rPr lang="en-GB" sz="2400" dirty="0">
                <a:solidFill>
                  <a:schemeClr val="bg1"/>
                </a:solidFill>
                <a:latin typeface="+mj-lt"/>
              </a:rPr>
              <a:t> 	Dos magnetos (impulsado por el motor)</a:t>
            </a:r>
          </a:p>
          <a:p>
            <a:pPr lvl="1">
              <a:lnSpc>
                <a:spcPct val="90000"/>
              </a:lnSpc>
              <a:spcBef>
                <a:spcPct val="20000"/>
              </a:spcBef>
              <a:buClr>
                <a:srgbClr val="FF0000"/>
              </a:buClr>
              <a:buFont typeface="Arial" pitchFamily="34" charset="0"/>
              <a:buChar char="•"/>
              <a:defRPr/>
            </a:pPr>
            <a:r>
              <a:rPr lang="en-GB" sz="2400" dirty="0">
                <a:solidFill>
                  <a:schemeClr val="bg1"/>
                </a:solidFill>
                <a:latin typeface="+mj-lt"/>
              </a:rPr>
              <a:t> 	Una bomba de vacío </a:t>
            </a:r>
          </a:p>
          <a:p>
            <a:pPr lvl="1">
              <a:lnSpc>
                <a:spcPct val="90000"/>
              </a:lnSpc>
              <a:spcBef>
                <a:spcPct val="20000"/>
              </a:spcBef>
              <a:buClr>
                <a:srgbClr val="FF0000"/>
              </a:buClr>
              <a:buFont typeface="Arial" pitchFamily="34" charset="0"/>
              <a:buChar char="•"/>
              <a:defRPr/>
            </a:pPr>
            <a:r>
              <a:rPr lang="en-GB" sz="2400" dirty="0">
                <a:solidFill>
                  <a:schemeClr val="bg1"/>
                </a:solidFill>
                <a:latin typeface="+mj-lt"/>
              </a:rPr>
              <a:t> 	Un filtro externo de aceite </a:t>
            </a: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Rectángulo"/>
          <p:cNvSpPr/>
          <p:nvPr/>
        </p:nvSpPr>
        <p:spPr>
          <a:xfrm>
            <a:off x="1928794" y="142852"/>
            <a:ext cx="5286412" cy="424732"/>
          </a:xfrm>
          <a:prstGeom prst="rect">
            <a:avLst/>
          </a:prstGeom>
        </p:spPr>
        <p:txBody>
          <a:bodyPr wrap="square">
            <a:spAutoFit/>
          </a:bodyPr>
          <a:lstStyle/>
          <a:p>
            <a:pPr lvl="1">
              <a:lnSpc>
                <a:spcPct val="90000"/>
              </a:lnSpc>
              <a:spcBef>
                <a:spcPct val="20000"/>
              </a:spcBef>
              <a:buClr>
                <a:srgbClr val="FF0000"/>
              </a:buClr>
              <a:defRPr/>
            </a:pPr>
            <a:r>
              <a:rPr lang="en-GB" sz="2400" b="1" u="sng" dirty="0"/>
              <a:t>ACCESORIOS MAYORES DEL MOTOR</a:t>
            </a:r>
          </a:p>
        </p:txBody>
      </p:sp>
      <p:sp>
        <p:nvSpPr>
          <p:cNvPr id="7" name="6 Rectángulo"/>
          <p:cNvSpPr/>
          <p:nvPr/>
        </p:nvSpPr>
        <p:spPr>
          <a:xfrm>
            <a:off x="357158" y="928670"/>
            <a:ext cx="4714908" cy="424732"/>
          </a:xfrm>
          <a:prstGeom prst="rect">
            <a:avLst/>
          </a:prstGeom>
        </p:spPr>
        <p:txBody>
          <a:bodyPr wrap="square">
            <a:spAutoFit/>
          </a:bodyPr>
          <a:lstStyle/>
          <a:p>
            <a:pPr lvl="1">
              <a:lnSpc>
                <a:spcPct val="90000"/>
              </a:lnSpc>
              <a:spcBef>
                <a:spcPct val="20000"/>
              </a:spcBef>
              <a:buClr>
                <a:srgbClr val="FF0000"/>
              </a:buClr>
              <a:defRPr/>
            </a:pPr>
            <a:r>
              <a:rPr lang="en-GB" sz="2400" b="1" u="sng" dirty="0">
                <a:solidFill>
                  <a:srgbClr val="FFFF00"/>
                </a:solidFill>
              </a:rPr>
              <a:t>En la parte delantera del motor</a:t>
            </a:r>
          </a:p>
        </p:txBody>
      </p:sp>
      <p:pic>
        <p:nvPicPr>
          <p:cNvPr id="8" name="Picture 2" descr="F:\SO ROMUCHO\IMG_2154.JPG"/>
          <p:cNvPicPr>
            <a:picLocks noChangeAspect="1" noChangeArrowheads="1"/>
          </p:cNvPicPr>
          <p:nvPr/>
        </p:nvPicPr>
        <p:blipFill>
          <a:blip r:embed="rId3" cstate="print"/>
          <a:srcRect/>
          <a:stretch>
            <a:fillRect/>
          </a:stretch>
        </p:blipFill>
        <p:spPr bwMode="auto">
          <a:xfrm>
            <a:off x="4643438" y="2000240"/>
            <a:ext cx="3889375" cy="2916238"/>
          </a:xfrm>
          <a:prstGeom prst="rect">
            <a:avLst/>
          </a:prstGeom>
          <a:noFill/>
          <a:ln w="9525">
            <a:solidFill>
              <a:srgbClr val="FFFF00"/>
            </a:solidFill>
            <a:miter lim="800000"/>
            <a:headEnd/>
            <a:tailEnd/>
          </a:ln>
        </p:spPr>
      </p:pic>
      <p:pic>
        <p:nvPicPr>
          <p:cNvPr id="9" name="Picture 3" descr="F:\SO ROMUCHO\IMG_2155.JPG"/>
          <p:cNvPicPr>
            <a:picLocks noChangeAspect="1" noChangeArrowheads="1"/>
          </p:cNvPicPr>
          <p:nvPr/>
        </p:nvPicPr>
        <p:blipFill>
          <a:blip r:embed="rId4" cstate="print"/>
          <a:srcRect/>
          <a:stretch>
            <a:fillRect/>
          </a:stretch>
        </p:blipFill>
        <p:spPr bwMode="auto">
          <a:xfrm>
            <a:off x="714348" y="1989148"/>
            <a:ext cx="3921125" cy="2940050"/>
          </a:xfrm>
          <a:prstGeom prst="rect">
            <a:avLst/>
          </a:prstGeom>
          <a:solidFill>
            <a:srgbClr val="FF0000"/>
          </a:solidFill>
          <a:ln w="9525">
            <a:solidFill>
              <a:srgbClr val="FFFF00"/>
            </a:solidFill>
            <a:miter lim="800000"/>
            <a:headEnd/>
            <a:tailEnd/>
          </a:ln>
        </p:spPr>
      </p:pic>
      <p:cxnSp>
        <p:nvCxnSpPr>
          <p:cNvPr id="10" name="9 Conector recto de flecha"/>
          <p:cNvCxnSpPr/>
          <p:nvPr/>
        </p:nvCxnSpPr>
        <p:spPr>
          <a:xfrm rot="16200000" flipH="1">
            <a:off x="7000892" y="5072074"/>
            <a:ext cx="1143008"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5400000">
            <a:off x="5175258" y="4325940"/>
            <a:ext cx="936624" cy="5715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2"/>
          <p:cNvSpPr txBox="1">
            <a:spLocks noRot="1" noChangeArrowheads="1"/>
          </p:cNvSpPr>
          <p:nvPr/>
        </p:nvSpPr>
        <p:spPr>
          <a:xfrm>
            <a:off x="642910" y="5143512"/>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ALTERNADOR</a:t>
            </a:r>
          </a:p>
        </p:txBody>
      </p:sp>
      <p:sp>
        <p:nvSpPr>
          <p:cNvPr id="14" name="Rectangle 2"/>
          <p:cNvSpPr txBox="1">
            <a:spLocks noRot="1" noChangeArrowheads="1"/>
          </p:cNvSpPr>
          <p:nvPr/>
        </p:nvSpPr>
        <p:spPr>
          <a:xfrm>
            <a:off x="6715140" y="5857892"/>
            <a:ext cx="2160240" cy="465056"/>
          </a:xfrm>
          <a:prstGeom prst="rect">
            <a:avLst/>
          </a:prstGeom>
          <a:ln>
            <a:noFill/>
          </a:ln>
        </p:spPr>
        <p:txBody>
          <a:bodyPr lIns="0" tIns="0" rIns="18288" bIns="0" anchor="b">
            <a:normAutofit fontScale="92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RADIADOR DE ACEITE</a:t>
            </a:r>
          </a:p>
        </p:txBody>
      </p:sp>
      <p:sp>
        <p:nvSpPr>
          <p:cNvPr id="15" name="Rectangle 2"/>
          <p:cNvSpPr txBox="1">
            <a:spLocks noRot="1" noChangeArrowheads="1"/>
          </p:cNvSpPr>
          <p:nvPr/>
        </p:nvSpPr>
        <p:spPr>
          <a:xfrm>
            <a:off x="4429124" y="5072074"/>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ARRANCADOR</a:t>
            </a:r>
          </a:p>
        </p:txBody>
      </p:sp>
      <p:cxnSp>
        <p:nvCxnSpPr>
          <p:cNvPr id="16" name="15 Conector recto de flecha"/>
          <p:cNvCxnSpPr>
            <a:stCxn id="20" idx="3"/>
          </p:cNvCxnSpPr>
          <p:nvPr/>
        </p:nvCxnSpPr>
        <p:spPr>
          <a:xfrm rot="5400000">
            <a:off x="1658735" y="4477697"/>
            <a:ext cx="792998" cy="5386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19 Elipse"/>
          <p:cNvSpPr/>
          <p:nvPr/>
        </p:nvSpPr>
        <p:spPr>
          <a:xfrm>
            <a:off x="2000232" y="2643182"/>
            <a:ext cx="2214578" cy="2000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22" name="21 Elipse"/>
          <p:cNvSpPr/>
          <p:nvPr/>
        </p:nvSpPr>
        <p:spPr>
          <a:xfrm>
            <a:off x="6500826" y="2000240"/>
            <a:ext cx="2000264" cy="26432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lipse"/>
          <p:cNvSpPr/>
          <p:nvPr/>
        </p:nvSpPr>
        <p:spPr>
          <a:xfrm>
            <a:off x="4929190" y="3286124"/>
            <a:ext cx="1500198"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357158" y="357166"/>
            <a:ext cx="4929222" cy="424732"/>
          </a:xfrm>
          <a:prstGeom prst="rect">
            <a:avLst/>
          </a:prstGeom>
        </p:spPr>
        <p:txBody>
          <a:bodyPr wrap="square">
            <a:spAutoFit/>
          </a:bodyPr>
          <a:lstStyle/>
          <a:p>
            <a:pPr lvl="1">
              <a:lnSpc>
                <a:spcPct val="90000"/>
              </a:lnSpc>
              <a:spcBef>
                <a:spcPct val="20000"/>
              </a:spcBef>
              <a:buClr>
                <a:srgbClr val="FF0000"/>
              </a:buClr>
              <a:defRPr/>
            </a:pPr>
            <a:r>
              <a:rPr lang="en-GB" sz="2400" b="1" u="sng" dirty="0">
                <a:solidFill>
                  <a:srgbClr val="FFFF00"/>
                </a:solidFill>
              </a:rPr>
              <a:t>En la parte posterior del motor</a:t>
            </a:r>
          </a:p>
        </p:txBody>
      </p:sp>
      <p:pic>
        <p:nvPicPr>
          <p:cNvPr id="4" name="Picture 2" descr="F:\SO ROMUCHO\IMG_2163.JPG"/>
          <p:cNvPicPr>
            <a:picLocks noChangeAspect="1" noChangeArrowheads="1"/>
          </p:cNvPicPr>
          <p:nvPr/>
        </p:nvPicPr>
        <p:blipFill>
          <a:blip r:embed="rId3" cstate="print"/>
          <a:srcRect/>
          <a:stretch>
            <a:fillRect/>
          </a:stretch>
        </p:blipFill>
        <p:spPr bwMode="auto">
          <a:xfrm>
            <a:off x="565149" y="1571612"/>
            <a:ext cx="3935413" cy="3000396"/>
          </a:xfrm>
          <a:prstGeom prst="rect">
            <a:avLst/>
          </a:prstGeom>
          <a:noFill/>
          <a:ln w="9525">
            <a:solidFill>
              <a:srgbClr val="FFFF00"/>
            </a:solidFill>
            <a:miter lim="800000"/>
            <a:headEnd/>
            <a:tailEnd/>
          </a:ln>
        </p:spPr>
      </p:pic>
      <p:pic>
        <p:nvPicPr>
          <p:cNvPr id="5" name="Picture 3" descr="F:\SO ROMUCHO\IMG_2162.JPG"/>
          <p:cNvPicPr>
            <a:picLocks noChangeAspect="1" noChangeArrowheads="1"/>
          </p:cNvPicPr>
          <p:nvPr/>
        </p:nvPicPr>
        <p:blipFill>
          <a:blip r:embed="rId4" cstate="print"/>
          <a:srcRect/>
          <a:stretch>
            <a:fillRect/>
          </a:stretch>
        </p:blipFill>
        <p:spPr bwMode="auto">
          <a:xfrm>
            <a:off x="4572000" y="1571612"/>
            <a:ext cx="4003675" cy="3001963"/>
          </a:xfrm>
          <a:prstGeom prst="rect">
            <a:avLst/>
          </a:prstGeom>
          <a:noFill/>
          <a:ln w="9525">
            <a:solidFill>
              <a:srgbClr val="FFFF00"/>
            </a:solidFill>
            <a:miter lim="800000"/>
            <a:headEnd/>
            <a:tailEnd/>
          </a:ln>
        </p:spPr>
      </p:pic>
      <p:cxnSp>
        <p:nvCxnSpPr>
          <p:cNvPr id="6" name="5 Conector recto de flecha"/>
          <p:cNvCxnSpPr/>
          <p:nvPr/>
        </p:nvCxnSpPr>
        <p:spPr>
          <a:xfrm rot="5400000">
            <a:off x="442110" y="4171168"/>
            <a:ext cx="1514473" cy="7445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1142976" y="1928802"/>
            <a:ext cx="2214578" cy="2071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4071934" y="3071810"/>
            <a:ext cx="2000264" cy="2071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6000760" y="1928802"/>
            <a:ext cx="2000264" cy="2071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0 Conector recto de flecha"/>
          <p:cNvCxnSpPr/>
          <p:nvPr/>
        </p:nvCxnSpPr>
        <p:spPr>
          <a:xfrm rot="16200000" flipH="1">
            <a:off x="6658769" y="4729953"/>
            <a:ext cx="1643076" cy="1841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8" idx="4"/>
          </p:cNvCxnSpPr>
          <p:nvPr/>
        </p:nvCxnSpPr>
        <p:spPr>
          <a:xfrm rot="5400000">
            <a:off x="4643437" y="5572141"/>
            <a:ext cx="85725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2"/>
          <p:cNvSpPr txBox="1">
            <a:spLocks noRot="1" noChangeArrowheads="1"/>
          </p:cNvSpPr>
          <p:nvPr/>
        </p:nvSpPr>
        <p:spPr>
          <a:xfrm>
            <a:off x="251520" y="5085184"/>
            <a:ext cx="2160240"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MAGNETOS</a:t>
            </a:r>
          </a:p>
        </p:txBody>
      </p:sp>
      <p:sp>
        <p:nvSpPr>
          <p:cNvPr id="17" name="Rectangle 2"/>
          <p:cNvSpPr txBox="1">
            <a:spLocks noRot="1" noChangeArrowheads="1"/>
          </p:cNvSpPr>
          <p:nvPr/>
        </p:nvSpPr>
        <p:spPr>
          <a:xfrm>
            <a:off x="3857620" y="6000768"/>
            <a:ext cx="2160240" cy="592568"/>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s-ES" sz="1800" u="sng" dirty="0">
                <a:solidFill>
                  <a:srgbClr val="FF0000"/>
                </a:solidFill>
              </a:rPr>
              <a:t>FILTRO DE ACEITE EXTERNO</a:t>
            </a:r>
          </a:p>
        </p:txBody>
      </p:sp>
      <p:sp>
        <p:nvSpPr>
          <p:cNvPr id="18" name="Rectangle 2"/>
          <p:cNvSpPr txBox="1">
            <a:spLocks noRot="1" noChangeArrowheads="1"/>
          </p:cNvSpPr>
          <p:nvPr/>
        </p:nvSpPr>
        <p:spPr>
          <a:xfrm>
            <a:off x="6840916" y="5500702"/>
            <a:ext cx="2160240"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BOMBA DE VACIO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Rectangle 2"/>
          <p:cNvSpPr txBox="1">
            <a:spLocks noRot="1" noChangeArrowheads="1"/>
          </p:cNvSpPr>
          <p:nvPr/>
        </p:nvSpPr>
        <p:spPr bwMode="auto">
          <a:xfrm>
            <a:off x="107950" y="155575"/>
            <a:ext cx="8510588" cy="752475"/>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s-ES" sz="3600" b="1" u="sng" dirty="0">
                <a:solidFill>
                  <a:srgbClr val="FF0000"/>
                </a:solidFill>
              </a:rPr>
              <a:t>INTRODUCCION</a:t>
            </a:r>
          </a:p>
        </p:txBody>
      </p:sp>
      <p:sp>
        <p:nvSpPr>
          <p:cNvPr id="9" name="Rectangle 3"/>
          <p:cNvSpPr txBox="1">
            <a:spLocks noRot="1" noChangeArrowheads="1"/>
          </p:cNvSpPr>
          <p:nvPr/>
        </p:nvSpPr>
        <p:spPr bwMode="auto">
          <a:xfrm>
            <a:off x="107950" y="1333500"/>
            <a:ext cx="8928100" cy="519112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algn="just" eaLnBrk="1" hangingPunct="1">
              <a:lnSpc>
                <a:spcPct val="90000"/>
              </a:lnSpc>
              <a:defRPr/>
            </a:pPr>
            <a:r>
              <a:rPr lang="es-ES" sz="2800" dirty="0">
                <a:effectLst>
                  <a:outerShdw blurRad="38100" dist="38100" dir="2700000" algn="tl">
                    <a:srgbClr val="000000">
                      <a:alpha val="43137"/>
                    </a:srgbClr>
                  </a:outerShdw>
                </a:effectLst>
              </a:rPr>
              <a:t>Este curso pretende ayudar a los alumnos pilotos a familiarizarse con las aeronaves monomotor de modo que las conozcan mejor y así puedan sacar un mayor rendimiento de las mismas.</a:t>
            </a:r>
          </a:p>
          <a:p>
            <a:pPr algn="just" eaLnBrk="1" hangingPunct="1">
              <a:lnSpc>
                <a:spcPct val="90000"/>
              </a:lnSpc>
              <a:defRPr/>
            </a:pPr>
            <a:endParaRPr lang="es-ES" sz="2800" dirty="0">
              <a:effectLst>
                <a:outerShdw blurRad="38100" dist="38100" dir="2700000" algn="tl">
                  <a:srgbClr val="000000">
                    <a:alpha val="43137"/>
                  </a:srgbClr>
                </a:outerShdw>
              </a:effectLst>
            </a:endParaRPr>
          </a:p>
          <a:p>
            <a:pPr algn="just" eaLnBrk="1" hangingPunct="1">
              <a:lnSpc>
                <a:spcPct val="90000"/>
              </a:lnSpc>
              <a:defRPr/>
            </a:pPr>
            <a:r>
              <a:rPr lang="es-ES" sz="2800" dirty="0">
                <a:effectLst>
                  <a:outerShdw blurRad="38100" dist="38100" dir="2700000" algn="tl">
                    <a:srgbClr val="000000">
                      <a:alpha val="43137"/>
                    </a:srgbClr>
                  </a:outerShdw>
                </a:effectLst>
              </a:rPr>
              <a:t>El curso se distribuirá en capítulos que comprenden los distintos Sistemas de la Aeronave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latin typeface="+mj-lt"/>
              </a:rPr>
              <a:t>CONTROLES DEL MOTOR</a:t>
            </a:r>
          </a:p>
          <a:p>
            <a:pPr lvl="1" algn="just">
              <a:lnSpc>
                <a:spcPct val="90000"/>
              </a:lnSpc>
              <a:spcBef>
                <a:spcPct val="20000"/>
              </a:spcBef>
              <a:buClr>
                <a:srgbClr val="FF0000"/>
              </a:buClr>
              <a:defRPr/>
            </a:pPr>
            <a:endParaRPr lang="en-GB" sz="800" b="1" u="sng" dirty="0">
              <a:latin typeface="+mj-lt"/>
            </a:endParaRPr>
          </a:p>
          <a:p>
            <a:pPr lvl="1" algn="just">
              <a:lnSpc>
                <a:spcPct val="90000"/>
              </a:lnSpc>
              <a:spcBef>
                <a:spcPct val="20000"/>
              </a:spcBef>
              <a:buClr>
                <a:srgbClr val="FF0000"/>
              </a:buClr>
              <a:buFont typeface="Wingdings" pitchFamily="2" charset="2"/>
              <a:buChar char="ü"/>
              <a:defRPr/>
            </a:pPr>
            <a:r>
              <a:rPr lang="es-ES" sz="2400" dirty="0">
                <a:solidFill>
                  <a:schemeClr val="bg1"/>
                </a:solidFill>
              </a:rPr>
              <a:t> 	</a:t>
            </a:r>
            <a:r>
              <a:rPr lang="es-ES" sz="2400" dirty="0"/>
              <a:t>La potencia del motor es controlada por un </a:t>
            </a:r>
            <a:r>
              <a:rPr lang="es-ES" sz="2400" b="1" dirty="0">
                <a:solidFill>
                  <a:schemeClr val="bg1"/>
                </a:solidFill>
              </a:rPr>
              <a:t>ACELERADOR</a:t>
            </a:r>
            <a:r>
              <a:rPr lang="es-ES" sz="2400" dirty="0"/>
              <a:t>, 	este 	opera en la forma convencional o sea que al 	colocarlo 	todo 	hacia adelante es cuando el 	acelerador esta en su 	posición de 	máxima 	potencia, e inversamente al retirarlo 	todo hacia atrás 	estará en su mínimo o sea cortado.</a:t>
            </a:r>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buFont typeface="Wingdings" pitchFamily="2" charset="2"/>
              <a:buChar char="ü"/>
              <a:defRPr/>
            </a:pPr>
            <a:r>
              <a:rPr lang="es-ES" sz="2400" dirty="0"/>
              <a:t> 	El mando de la </a:t>
            </a:r>
            <a:r>
              <a:rPr lang="es-ES" sz="2400" b="1" dirty="0">
                <a:solidFill>
                  <a:srgbClr val="FF0000"/>
                </a:solidFill>
              </a:rPr>
              <a:t>MEZCLA</a:t>
            </a:r>
            <a:r>
              <a:rPr lang="es-ES" sz="2400" dirty="0"/>
              <a:t> tiene una perilla roja y en su 	extremo 	exterior hay un botón el cual se pueda 	presionar para liberarlo 	de su mecanismo interno y 	sacarlo o introducirlo a lo largo de 	su carrera.</a:t>
            </a:r>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buFont typeface="Wingdings" pitchFamily="2" charset="2"/>
              <a:buChar char="ü"/>
              <a:defRPr/>
            </a:pPr>
            <a:r>
              <a:rPr lang="es-ES" sz="2400" dirty="0"/>
              <a:t> 	El mando en su posición todo adentro corresponde a 	</a:t>
            </a:r>
            <a:r>
              <a:rPr lang="es-ES" sz="2400" b="1" dirty="0"/>
              <a:t>MEZCLA</a:t>
            </a:r>
            <a:r>
              <a:rPr lang="es-ES" sz="2400" dirty="0"/>
              <a:t> 	</a:t>
            </a:r>
            <a:r>
              <a:rPr lang="es-ES" sz="2400" b="1" dirty="0"/>
              <a:t>RICA</a:t>
            </a:r>
            <a:r>
              <a:rPr lang="es-ES" sz="2400" dirty="0"/>
              <a:t> y cuando esta totalmente afuera se 	empobrece 	totalmente la mezcla, apagando el motor.  </a:t>
            </a:r>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 descr="F:\SO ROMUCHO\P1010474.JPG"/>
          <p:cNvPicPr>
            <a:picLocks noChangeAspect="1" noChangeArrowheads="1"/>
          </p:cNvPicPr>
          <p:nvPr/>
        </p:nvPicPr>
        <p:blipFill>
          <a:blip r:embed="rId3" cstate="print"/>
          <a:srcRect l="17073" t="15068" r="14690" b="12144"/>
          <a:stretch>
            <a:fillRect/>
          </a:stretch>
        </p:blipFill>
        <p:spPr bwMode="auto">
          <a:xfrm>
            <a:off x="1000100" y="909637"/>
            <a:ext cx="7358113" cy="4948255"/>
          </a:xfrm>
          <a:prstGeom prst="rect">
            <a:avLst/>
          </a:prstGeom>
          <a:noFill/>
          <a:ln w="38100">
            <a:solidFill>
              <a:srgbClr val="FFFF00"/>
            </a:solidFill>
            <a:miter lim="800000"/>
            <a:headEnd/>
            <a:tailEnd/>
          </a:ln>
        </p:spPr>
      </p:pic>
      <p:sp>
        <p:nvSpPr>
          <p:cNvPr id="4" name="Rectangle 2"/>
          <p:cNvSpPr txBox="1">
            <a:spLocks noRot="1" noChangeArrowheads="1"/>
          </p:cNvSpPr>
          <p:nvPr/>
        </p:nvSpPr>
        <p:spPr bwMode="auto">
          <a:xfrm>
            <a:off x="387873" y="-214338"/>
            <a:ext cx="8510588" cy="823913"/>
          </a:xfrm>
          <a:prstGeom prst="rect">
            <a:avLst/>
          </a:prstGeom>
          <a:noFill/>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defRPr/>
            </a:pPr>
            <a:r>
              <a:rPr lang="es-ES" sz="2400" u="sng" dirty="0">
                <a:solidFill>
                  <a:srgbClr val="FF0000"/>
                </a:solidFill>
              </a:rPr>
              <a:t>CONTROLES DEL MOTOR</a:t>
            </a:r>
          </a:p>
        </p:txBody>
      </p:sp>
      <p:cxnSp>
        <p:nvCxnSpPr>
          <p:cNvPr id="5" name="4 Conector recto de flecha"/>
          <p:cNvCxnSpPr/>
          <p:nvPr/>
        </p:nvCxnSpPr>
        <p:spPr>
          <a:xfrm flipV="1">
            <a:off x="2143108" y="5000636"/>
            <a:ext cx="1857388" cy="12065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rot="16200000" flipV="1">
            <a:off x="5607852" y="4179100"/>
            <a:ext cx="2571767" cy="13573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2"/>
          <p:cNvSpPr txBox="1">
            <a:spLocks noRot="1" noChangeArrowheads="1"/>
          </p:cNvSpPr>
          <p:nvPr/>
        </p:nvSpPr>
        <p:spPr>
          <a:xfrm>
            <a:off x="1411628" y="6107216"/>
            <a:ext cx="2160240"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ACELERADOR</a:t>
            </a:r>
          </a:p>
        </p:txBody>
      </p:sp>
      <p:sp>
        <p:nvSpPr>
          <p:cNvPr id="11" name="Rectangle 2"/>
          <p:cNvSpPr txBox="1">
            <a:spLocks noRot="1" noChangeArrowheads="1"/>
          </p:cNvSpPr>
          <p:nvPr/>
        </p:nvSpPr>
        <p:spPr>
          <a:xfrm>
            <a:off x="7198106" y="6035778"/>
            <a:ext cx="2160240"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MEZCLA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857224" y="2000240"/>
            <a:ext cx="8478603" cy="3046988"/>
          </a:xfrm>
          <a:prstGeom prst="rect">
            <a:avLst/>
          </a:prstGeom>
          <a:noFill/>
        </p:spPr>
        <p:txBody>
          <a:bodyPr wrap="none" lIns="91440" tIns="45720" rIns="91440" bIns="45720">
            <a:spAutoFit/>
            <a:scene3d>
              <a:camera prst="perspectiveContrastingRightFacing"/>
              <a:lightRig rig="threePt" dir="t"/>
            </a:scene3d>
          </a:bodyPr>
          <a:lstStyle/>
          <a:p>
            <a:pPr algn="ctr"/>
            <a:r>
              <a:rPr lang="es-ES" sz="9600" b="1" dirty="0">
                <a:ln w="38100">
                  <a:solidFill>
                    <a:srgbClr val="FFFF00"/>
                  </a:solidFill>
                </a:ln>
                <a:solidFill>
                  <a:srgbClr val="002060"/>
                </a:solidFill>
                <a:effectLst>
                  <a:innerShdw blurRad="69850" dist="43180" dir="5400000">
                    <a:srgbClr val="000000">
                      <a:alpha val="65000"/>
                    </a:srgbClr>
                  </a:innerShdw>
                </a:effectLst>
                <a:latin typeface="Stencil" pitchFamily="82" charset="0"/>
              </a:rPr>
              <a:t>AEROPLANO Y </a:t>
            </a:r>
          </a:p>
          <a:p>
            <a:pPr algn="ctr"/>
            <a:r>
              <a:rPr lang="es-ES" sz="9600" b="1" cap="none" spc="0" dirty="0">
                <a:ln w="38100">
                  <a:solidFill>
                    <a:srgbClr val="FFFF00"/>
                  </a:solidFill>
                </a:ln>
                <a:solidFill>
                  <a:srgbClr val="002060"/>
                </a:solidFill>
                <a:effectLst>
                  <a:innerShdw blurRad="69850" dist="43180" dir="5400000">
                    <a:srgbClr val="000000">
                      <a:alpha val="65000"/>
                    </a:srgbClr>
                  </a:innerShdw>
                </a:effectLst>
                <a:latin typeface="Stencil" pitchFamily="82" charset="0"/>
              </a:rPr>
              <a:t>SUS SISTEMAS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latin typeface="+mj-lt"/>
              </a:rPr>
              <a:t>FUSELAJE</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algn="just">
              <a:buClr>
                <a:srgbClr val="FFFF00"/>
              </a:buClr>
              <a:buFont typeface="Wingdings" pitchFamily="2" charset="2"/>
              <a:buChar char="Ø"/>
            </a:pPr>
            <a:r>
              <a:rPr lang="en-GB" sz="2400" dirty="0">
                <a:solidFill>
                  <a:schemeClr val="bg1"/>
                </a:solidFill>
                <a:latin typeface="+mj-lt"/>
              </a:rPr>
              <a:t>  	</a:t>
            </a:r>
            <a:r>
              <a:rPr lang="es-ES" sz="2400" dirty="0"/>
              <a:t>Este tipo de avión es íntegramente metálico, BIPLAZA, de 	ala 	alta, 	monomotor equipado con tren tipo TRICICLO y 	diseñado para 	propósitos utilitarios.</a:t>
            </a:r>
          </a:p>
          <a:p>
            <a:pPr algn="just">
              <a:buClr>
                <a:srgbClr val="FFFF00"/>
              </a:buClr>
              <a:buFont typeface="Wingdings" pitchFamily="2" charset="2"/>
              <a:buChar char="Ø"/>
            </a:pPr>
            <a:r>
              <a:rPr lang="es-ES" sz="2400" dirty="0"/>
              <a:t> 	La construcción del fuselaje es convencional esta hecha de 	mamparos metálicos, largueros y larguerillos y todo esta 	cubierto por  laminas metálicas formando así una 	estructura 	SEMIMONOCASCO.</a:t>
            </a:r>
          </a:p>
          <a:p>
            <a:pPr algn="just">
              <a:buClr>
                <a:srgbClr val="FFFF00"/>
              </a:buClr>
              <a:buFont typeface="Wingdings" pitchFamily="2" charset="2"/>
              <a:buChar char="Ø"/>
            </a:pPr>
            <a:r>
              <a:rPr lang="es-ES" sz="2400" dirty="0"/>
              <a:t> 	El empenaje consta de los siguientes elementos tipo 	convencional: 	estabilizador vertical, timón de 	dirección estabilizador Horizontal, timón de 	profundidad con un compensador.</a:t>
            </a:r>
          </a:p>
          <a:p>
            <a:pPr algn="just"/>
            <a:r>
              <a:rPr lang="es-ES" sz="2400" b="1" dirty="0">
                <a:solidFill>
                  <a:srgbClr val="FFFF00"/>
                </a:solidFill>
              </a:rPr>
              <a:t>	Fuselaje</a:t>
            </a:r>
            <a:r>
              <a:rPr lang="es-ES" sz="2400" b="1" dirty="0">
                <a:solidFill>
                  <a:schemeClr val="bg1"/>
                </a:solidFill>
              </a:rPr>
              <a:t>.</a:t>
            </a:r>
            <a:r>
              <a:rPr lang="es-ES" sz="2400" dirty="0">
                <a:solidFill>
                  <a:schemeClr val="bg1"/>
                </a:solidFill>
              </a:rPr>
              <a:t> se denomina fuselaje al cuerpo principal de la 	estructura del avión, cuya función principal es la de dar 	cabida a la tripulación, a los pasajeros y a la carga, además 	de servir de soporte principal al resto de los componentes.</a:t>
            </a:r>
            <a:br>
              <a:rPr lang="es-ES" sz="2400" dirty="0">
                <a:solidFill>
                  <a:schemeClr val="bg1"/>
                </a:solidFill>
              </a:rPr>
            </a:br>
            <a:r>
              <a:rPr lang="es-ES" sz="2400" dirty="0">
                <a:solidFill>
                  <a:schemeClr val="bg1"/>
                </a:solidFill>
              </a:rPr>
              <a:t>	El diseño del fuselaje además de atender a estas funciones, 	debe proporcionar un rendimiento aceptable al propósito a 	que se destine el avión.</a:t>
            </a:r>
          </a:p>
          <a:p>
            <a:pPr lvl="1" algn="just">
              <a:lnSpc>
                <a:spcPct val="90000"/>
              </a:lnSpc>
              <a:spcBef>
                <a:spcPct val="20000"/>
              </a:spcBef>
              <a:buClr>
                <a:srgbClr val="FF0000"/>
              </a:buClr>
              <a:buFont typeface="Wingdings" pitchFamily="2" charset="2"/>
              <a:buChar char="Ø"/>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Imagen 138" descr="Estructura genérica del avión"/>
          <p:cNvPicPr>
            <a:picLocks noChangeAspect="1" noChangeArrowheads="1"/>
          </p:cNvPicPr>
          <p:nvPr/>
        </p:nvPicPr>
        <p:blipFill>
          <a:blip r:embed="rId3" cstate="print"/>
          <a:srcRect/>
          <a:stretch>
            <a:fillRect/>
          </a:stretch>
        </p:blipFill>
        <p:spPr bwMode="auto">
          <a:xfrm>
            <a:off x="0" y="0"/>
            <a:ext cx="9143999" cy="6858000"/>
          </a:xfrm>
          <a:prstGeom prst="rect">
            <a:avLst/>
          </a:prstGeom>
          <a:noFill/>
          <a:ln w="38100">
            <a:solidFill>
              <a:srgbClr val="FF0000"/>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latin typeface="+mj-lt"/>
              </a:rPr>
              <a:t>ALAS</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algn="just">
              <a:buClr>
                <a:srgbClr val="FFFF00"/>
              </a:buClr>
              <a:buFont typeface="Wingdings" pitchFamily="2" charset="2"/>
              <a:buChar char="Ø"/>
            </a:pPr>
            <a:r>
              <a:rPr lang="en-GB" sz="2400" dirty="0">
                <a:solidFill>
                  <a:schemeClr val="bg1"/>
                </a:solidFill>
                <a:latin typeface="+mj-lt"/>
              </a:rPr>
              <a:t>  	</a:t>
            </a:r>
            <a:r>
              <a:rPr lang="es-ES" sz="2400" dirty="0"/>
              <a:t>Son el elemento primordial de cualquier aeroplano. En ellas es 	donde se originan las fuerzas que hacen posible el vuelo. En su 	diseño se tienen en cuenta numerosos aspectos: peso máximo 	a soportar, resistencias generadas, comportamiento en la 	pérdida, etc.. o sea, todos aquellos factores que proporcionen 	el rendimiento óptimo para compaginar la mejor velocidad 	con el mayor alcance y el menor consumo de combustible 	posibles.</a:t>
            </a:r>
          </a:p>
          <a:p>
            <a:pPr algn="just">
              <a:buClr>
                <a:srgbClr val="FFFF00"/>
              </a:buClr>
              <a:buFont typeface="Wingdings" pitchFamily="2" charset="2"/>
              <a:buChar char="Ø"/>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5" name="Imagen 139" descr="Terminología general del ala"/>
          <p:cNvPicPr>
            <a:picLocks noChangeAspect="1" noChangeArrowheads="1"/>
          </p:cNvPicPr>
          <p:nvPr/>
        </p:nvPicPr>
        <p:blipFill>
          <a:blip r:embed="rId3" cstate="print"/>
          <a:srcRect/>
          <a:stretch>
            <a:fillRect/>
          </a:stretch>
        </p:blipFill>
        <p:spPr bwMode="auto">
          <a:xfrm>
            <a:off x="0" y="3500438"/>
            <a:ext cx="9144000" cy="335756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latin typeface="+mj-lt"/>
              </a:rPr>
              <a:t>CONTROLES DE VUELO</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a:buClr>
                <a:srgbClr val="FFFF00"/>
              </a:buClr>
              <a:buFont typeface="Wingdings" pitchFamily="2" charset="2"/>
              <a:buChar char="Ø"/>
            </a:pPr>
            <a:r>
              <a:rPr lang="es-ES" sz="2400" dirty="0">
                <a:solidFill>
                  <a:schemeClr val="bg1"/>
                </a:solidFill>
              </a:rPr>
              <a:t> 	Consta de los siguientes elementos convencionales:</a:t>
            </a:r>
          </a:p>
          <a:p>
            <a:r>
              <a:rPr lang="es-ES" sz="2400" dirty="0">
                <a:solidFill>
                  <a:schemeClr val="bg1"/>
                </a:solidFill>
              </a:rPr>
              <a:t>	</a:t>
            </a:r>
            <a:r>
              <a:rPr lang="es-ES" sz="2400" dirty="0">
                <a:solidFill>
                  <a:srgbClr val="FF0000"/>
                </a:solidFill>
              </a:rPr>
              <a:t>1.	ALERONES </a:t>
            </a:r>
          </a:p>
          <a:p>
            <a:r>
              <a:rPr lang="es-ES" sz="2400" dirty="0">
                <a:solidFill>
                  <a:schemeClr val="bg1"/>
                </a:solidFill>
              </a:rPr>
              <a:t>	</a:t>
            </a:r>
            <a:r>
              <a:rPr lang="es-ES" sz="2400" dirty="0">
                <a:solidFill>
                  <a:srgbClr val="FF0000"/>
                </a:solidFill>
              </a:rPr>
              <a:t>2.	TIMON DE DIRECCION </a:t>
            </a:r>
          </a:p>
          <a:p>
            <a:r>
              <a:rPr lang="es-ES" sz="2400" dirty="0">
                <a:solidFill>
                  <a:schemeClr val="bg1"/>
                </a:solidFill>
              </a:rPr>
              <a:t>	</a:t>
            </a:r>
            <a:r>
              <a:rPr lang="es-ES" sz="2400" dirty="0">
                <a:solidFill>
                  <a:srgbClr val="FF0000"/>
                </a:solidFill>
              </a:rPr>
              <a:t>3.	TIMON DE PROFUNDIDAD</a:t>
            </a:r>
          </a:p>
          <a:p>
            <a:endParaRPr lang="es-ES" sz="2400" dirty="0">
              <a:solidFill>
                <a:srgbClr val="FF0000"/>
              </a:solidFill>
            </a:endParaRPr>
          </a:p>
          <a:p>
            <a:r>
              <a:rPr lang="es-ES" sz="2400" b="1" dirty="0">
                <a:solidFill>
                  <a:srgbClr val="FFFF00"/>
                </a:solidFill>
              </a:rPr>
              <a:t>	COMPENSADORES:</a:t>
            </a:r>
          </a:p>
          <a:p>
            <a:endParaRPr lang="es-ES" sz="2400" b="1" u="sng" dirty="0">
              <a:solidFill>
                <a:srgbClr val="FFFF00"/>
              </a:solidFill>
            </a:endParaRPr>
          </a:p>
          <a:p>
            <a:r>
              <a:rPr lang="es-ES" sz="2400" dirty="0">
                <a:solidFill>
                  <a:schemeClr val="bg1"/>
                </a:solidFill>
              </a:rPr>
              <a:t>	</a:t>
            </a:r>
            <a:r>
              <a:rPr lang="es-ES" sz="2400" dirty="0">
                <a:solidFill>
                  <a:srgbClr val="FF0000"/>
                </a:solidFill>
              </a:rPr>
              <a:t>1.	FLAPS</a:t>
            </a:r>
          </a:p>
          <a:p>
            <a:r>
              <a:rPr lang="es-ES" sz="2400" dirty="0">
                <a:solidFill>
                  <a:schemeClr val="bg1"/>
                </a:solidFill>
              </a:rPr>
              <a:t>	</a:t>
            </a:r>
            <a:r>
              <a:rPr lang="es-ES" sz="2400" dirty="0">
                <a:solidFill>
                  <a:srgbClr val="FF0000"/>
                </a:solidFill>
              </a:rPr>
              <a:t>2.	COMPENSADOR DE PROFUNDIDAD</a:t>
            </a:r>
          </a:p>
          <a:p>
            <a:endParaRPr lang="es-ES" sz="2400" dirty="0">
              <a:solidFill>
                <a:srgbClr val="FF0000"/>
              </a:solidFill>
            </a:endParaRPr>
          </a:p>
          <a:p>
            <a:pPr algn="just"/>
            <a:r>
              <a:rPr lang="es-ES" sz="2400" dirty="0">
                <a:solidFill>
                  <a:schemeClr val="bg1"/>
                </a:solidFill>
              </a:rPr>
              <a:t>	TODAS estas superficies de mando son accionadas por un 	MANDO o TIMON EN LA CABINA, el cual a través de cables, 	poleas y diversos elementos de unión accionan los alerones 	y el timón de profundidad, en cambio el TIMON DE 	DIRECCION, así como los frenos son accionados por 	pedales que también sirven para activar los frenos y la 	rueda de nariz.</a:t>
            </a:r>
          </a:p>
          <a:p>
            <a:pPr algn="just"/>
            <a:endParaRPr lang="es-ES" sz="2400" dirty="0">
              <a:solidFill>
                <a:schemeClr val="bg1"/>
              </a:solidFill>
            </a:endParaRPr>
          </a:p>
          <a:p>
            <a:pPr algn="just">
              <a:buClr>
                <a:srgbClr val="FFFF00"/>
              </a:buClr>
              <a:buFont typeface="Wingdings" pitchFamily="2" charset="2"/>
              <a:buChar char="Ø"/>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Imagen 153" descr="Alerones y mando de control"/>
          <p:cNvPicPr>
            <a:picLocks noChangeAspect="1" noChangeArrowheads="1"/>
          </p:cNvPicPr>
          <p:nvPr/>
        </p:nvPicPr>
        <p:blipFill>
          <a:blip r:embed="rId3" cstate="print"/>
          <a:srcRect/>
          <a:stretch>
            <a:fillRect/>
          </a:stretch>
        </p:blipFill>
        <p:spPr bwMode="auto">
          <a:xfrm>
            <a:off x="0" y="642918"/>
            <a:ext cx="4500561" cy="1857388"/>
          </a:xfrm>
          <a:prstGeom prst="rect">
            <a:avLst/>
          </a:prstGeom>
          <a:noFill/>
          <a:ln w="28575">
            <a:solidFill>
              <a:srgbClr val="FF0000"/>
            </a:solidFill>
            <a:miter lim="800000"/>
            <a:headEnd/>
            <a:tailEnd/>
          </a:ln>
        </p:spPr>
      </p:pic>
      <p:pic>
        <p:nvPicPr>
          <p:cNvPr id="6" name="Imagen 155" descr="Timón de profundidad y mando de control"/>
          <p:cNvPicPr>
            <a:picLocks noChangeAspect="1" noChangeArrowheads="1"/>
          </p:cNvPicPr>
          <p:nvPr/>
        </p:nvPicPr>
        <p:blipFill>
          <a:blip r:embed="rId4" cstate="print"/>
          <a:srcRect/>
          <a:stretch>
            <a:fillRect/>
          </a:stretch>
        </p:blipFill>
        <p:spPr bwMode="auto">
          <a:xfrm>
            <a:off x="0" y="2571744"/>
            <a:ext cx="4500562" cy="2000251"/>
          </a:xfrm>
          <a:prstGeom prst="rect">
            <a:avLst/>
          </a:prstGeom>
          <a:noFill/>
          <a:ln w="28575">
            <a:solidFill>
              <a:srgbClr val="FF0000"/>
            </a:solidFill>
            <a:miter lim="800000"/>
            <a:headEnd/>
            <a:tailEnd/>
          </a:ln>
        </p:spPr>
      </p:pic>
      <p:pic>
        <p:nvPicPr>
          <p:cNvPr id="7" name="Imagen 157" descr="Timón de dirección y pedales de control"/>
          <p:cNvPicPr>
            <a:picLocks noChangeAspect="1" noChangeArrowheads="1"/>
          </p:cNvPicPr>
          <p:nvPr/>
        </p:nvPicPr>
        <p:blipFill>
          <a:blip r:embed="rId5" cstate="print"/>
          <a:srcRect/>
          <a:stretch>
            <a:fillRect/>
          </a:stretch>
        </p:blipFill>
        <p:spPr bwMode="auto">
          <a:xfrm>
            <a:off x="0" y="4643446"/>
            <a:ext cx="4500562" cy="2214554"/>
          </a:xfrm>
          <a:prstGeom prst="rect">
            <a:avLst/>
          </a:prstGeom>
          <a:noFill/>
          <a:ln w="28575">
            <a:solidFill>
              <a:srgbClr val="FF0000"/>
            </a:solidFill>
            <a:miter lim="800000"/>
            <a:headEnd/>
            <a:tailEnd/>
          </a:ln>
        </p:spPr>
      </p:pic>
      <p:pic>
        <p:nvPicPr>
          <p:cNvPr id="8" name="Imagen 154" descr="Funcionamiento de los alerones"/>
          <p:cNvPicPr>
            <a:picLocks noChangeAspect="1" noChangeArrowheads="1"/>
          </p:cNvPicPr>
          <p:nvPr/>
        </p:nvPicPr>
        <p:blipFill>
          <a:blip r:embed="rId6" cstate="print"/>
          <a:srcRect/>
          <a:stretch>
            <a:fillRect/>
          </a:stretch>
        </p:blipFill>
        <p:spPr bwMode="auto">
          <a:xfrm>
            <a:off x="4572000" y="642918"/>
            <a:ext cx="4572000" cy="1857388"/>
          </a:xfrm>
          <a:prstGeom prst="rect">
            <a:avLst/>
          </a:prstGeom>
          <a:noFill/>
          <a:ln w="28575">
            <a:solidFill>
              <a:srgbClr val="FF0000"/>
            </a:solidFill>
            <a:miter lim="800000"/>
            <a:headEnd/>
            <a:tailEnd/>
          </a:ln>
        </p:spPr>
      </p:pic>
      <p:pic>
        <p:nvPicPr>
          <p:cNvPr id="9" name="Imagen 156" descr="Funcionamiento del timón de profundidad"/>
          <p:cNvPicPr>
            <a:picLocks noChangeAspect="1" noChangeArrowheads="1"/>
          </p:cNvPicPr>
          <p:nvPr/>
        </p:nvPicPr>
        <p:blipFill>
          <a:blip r:embed="rId7" cstate="print"/>
          <a:srcRect/>
          <a:stretch>
            <a:fillRect/>
          </a:stretch>
        </p:blipFill>
        <p:spPr bwMode="auto">
          <a:xfrm>
            <a:off x="4572000" y="2571744"/>
            <a:ext cx="4572000" cy="2000264"/>
          </a:xfrm>
          <a:prstGeom prst="rect">
            <a:avLst/>
          </a:prstGeom>
          <a:noFill/>
          <a:ln w="28575">
            <a:solidFill>
              <a:srgbClr val="FF0000"/>
            </a:solidFill>
            <a:miter lim="800000"/>
            <a:headEnd/>
            <a:tailEnd/>
          </a:ln>
        </p:spPr>
      </p:pic>
      <p:pic>
        <p:nvPicPr>
          <p:cNvPr id="10" name="Imagen 158" descr="Funcionamiento del timón de dirección"/>
          <p:cNvPicPr>
            <a:picLocks noChangeAspect="1" noChangeArrowheads="1"/>
          </p:cNvPicPr>
          <p:nvPr/>
        </p:nvPicPr>
        <p:blipFill>
          <a:blip r:embed="rId8" cstate="print"/>
          <a:srcRect/>
          <a:stretch>
            <a:fillRect/>
          </a:stretch>
        </p:blipFill>
        <p:spPr bwMode="auto">
          <a:xfrm>
            <a:off x="4572000" y="4643446"/>
            <a:ext cx="4572000" cy="2214554"/>
          </a:xfrm>
          <a:prstGeom prst="rect">
            <a:avLst/>
          </a:prstGeom>
          <a:noFill/>
          <a:ln w="28575">
            <a:solidFill>
              <a:srgbClr val="FF0000"/>
            </a:solidFill>
            <a:miter lim="800000"/>
            <a:headEnd/>
            <a:tailEnd/>
          </a:ln>
        </p:spPr>
      </p:pic>
      <p:sp>
        <p:nvSpPr>
          <p:cNvPr id="11" name="1 Título"/>
          <p:cNvSpPr txBox="1">
            <a:spLocks/>
          </p:cNvSpPr>
          <p:nvPr/>
        </p:nvSpPr>
        <p:spPr>
          <a:xfrm>
            <a:off x="2357422" y="0"/>
            <a:ext cx="3913185" cy="5000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a:ln>
                  <a:noFill/>
                </a:ln>
                <a:solidFill>
                  <a:schemeClr val="tx1"/>
                </a:solidFill>
                <a:effectLst/>
                <a:uLnTx/>
                <a:uFillTx/>
                <a:latin typeface="+mj-lt"/>
                <a:ea typeface="+mj-ea"/>
                <a:cs typeface="+mj-cs"/>
              </a:rPr>
              <a:t>CONTROLES DE VUELO</a:t>
            </a:r>
            <a:endParaRPr kumimoji="0" lang="es-E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Rectangle 2"/>
          <p:cNvSpPr txBox="1">
            <a:spLocks noRot="1" noChangeArrowheads="1"/>
          </p:cNvSpPr>
          <p:nvPr/>
        </p:nvSpPr>
        <p:spPr>
          <a:xfrm>
            <a:off x="-357222" y="2017705"/>
            <a:ext cx="1944216" cy="339725"/>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s-ES" sz="1800" dirty="0">
                <a:solidFill>
                  <a:schemeClr val="tx1"/>
                </a:solidFill>
                <a:effectLst/>
              </a:rPr>
              <a:t>ALERONES</a:t>
            </a:r>
          </a:p>
        </p:txBody>
      </p:sp>
      <p:sp>
        <p:nvSpPr>
          <p:cNvPr id="13" name="Rectangle 2"/>
          <p:cNvSpPr txBox="1">
            <a:spLocks noRot="1" noChangeArrowheads="1"/>
          </p:cNvSpPr>
          <p:nvPr/>
        </p:nvSpPr>
        <p:spPr>
          <a:xfrm>
            <a:off x="-158298" y="3857628"/>
            <a:ext cx="1944216" cy="576064"/>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s-ES" sz="1800" dirty="0">
                <a:solidFill>
                  <a:schemeClr val="tx1"/>
                </a:solidFill>
                <a:effectLst/>
              </a:rPr>
              <a:t>TIMON DE </a:t>
            </a:r>
          </a:p>
          <a:p>
            <a:pPr algn="ctr">
              <a:defRPr/>
            </a:pPr>
            <a:r>
              <a:rPr lang="es-ES" sz="1800" dirty="0">
                <a:solidFill>
                  <a:schemeClr val="tx1"/>
                </a:solidFill>
                <a:effectLst/>
              </a:rPr>
              <a:t>PROFUNDIDAD</a:t>
            </a:r>
          </a:p>
        </p:txBody>
      </p:sp>
      <p:sp>
        <p:nvSpPr>
          <p:cNvPr id="14" name="Rectangle 2"/>
          <p:cNvSpPr txBox="1">
            <a:spLocks noRot="1" noChangeArrowheads="1"/>
          </p:cNvSpPr>
          <p:nvPr/>
        </p:nvSpPr>
        <p:spPr>
          <a:xfrm>
            <a:off x="-357222" y="6143644"/>
            <a:ext cx="1944216" cy="576064"/>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s-ES" sz="1800" dirty="0">
                <a:solidFill>
                  <a:schemeClr val="tx1"/>
                </a:solidFill>
                <a:effectLst/>
              </a:rPr>
              <a:t>TIMON DE </a:t>
            </a:r>
          </a:p>
          <a:p>
            <a:pPr algn="ctr">
              <a:defRPr/>
            </a:pPr>
            <a:r>
              <a:rPr lang="es-ES" sz="1800" dirty="0">
                <a:solidFill>
                  <a:schemeClr val="tx1"/>
                </a:solidFill>
                <a:effectLst/>
              </a:rPr>
              <a:t>DIRECCION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latin typeface="+mj-lt"/>
              </a:rPr>
              <a:t>COMPENSADORES</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algn="just">
              <a:buClr>
                <a:srgbClr val="FFFF00"/>
              </a:buClr>
              <a:buFont typeface="Wingdings" pitchFamily="2" charset="2"/>
              <a:buChar char="Ø"/>
            </a:pPr>
            <a:r>
              <a:rPr lang="es-ES" sz="2400" dirty="0">
                <a:solidFill>
                  <a:schemeClr val="bg1"/>
                </a:solidFill>
              </a:rPr>
              <a:t> 	</a:t>
            </a:r>
            <a:r>
              <a:rPr lang="es-ES" sz="2400" dirty="0">
                <a:solidFill>
                  <a:schemeClr val="bg1"/>
                </a:solidFill>
                <a:latin typeface="Calibri" pitchFamily="34" charset="0"/>
              </a:rPr>
              <a:t>El Compensador de profundidad es operado manualmente.</a:t>
            </a:r>
          </a:p>
          <a:p>
            <a:pPr algn="just">
              <a:buClr>
                <a:srgbClr val="FFFF00"/>
              </a:buClr>
            </a:pPr>
            <a:endParaRPr lang="es-ES" sz="2400" dirty="0">
              <a:solidFill>
                <a:schemeClr val="bg1"/>
              </a:solidFill>
              <a:latin typeface="Calibri" pitchFamily="34" charset="0"/>
            </a:endParaRPr>
          </a:p>
          <a:p>
            <a:pPr algn="just">
              <a:buClr>
                <a:srgbClr val="FFFF00"/>
              </a:buClr>
              <a:buFont typeface="Wingdings" pitchFamily="2" charset="2"/>
              <a:buChar char="Ø"/>
            </a:pPr>
            <a:r>
              <a:rPr lang="es-ES" sz="2400" dirty="0">
                <a:solidFill>
                  <a:schemeClr val="bg1"/>
                </a:solidFill>
                <a:latin typeface="Calibri" pitchFamily="34" charset="0"/>
              </a:rPr>
              <a:t> 	 Este compensador es actuado por una pequeña rueda. La 	rotación de esta pequeña rueda hacia adelante, colocara la 	nariz del avión hacia abajo inversamente la rotación hacia 	atrás levantara la nariz del avión.</a:t>
            </a:r>
          </a:p>
          <a:p>
            <a:pPr algn="just">
              <a:buClr>
                <a:srgbClr val="FFFF00"/>
              </a:buClr>
              <a:buFont typeface="Wingdings" pitchFamily="2" charset="2"/>
              <a:buChar char="Ø"/>
            </a:pPr>
            <a:endParaRPr lang="es-ES" sz="2400" dirty="0">
              <a:solidFill>
                <a:schemeClr val="bg1"/>
              </a:solidFill>
            </a:endParaRPr>
          </a:p>
          <a:p>
            <a:pPr algn="just">
              <a:buClr>
                <a:srgbClr val="FFFF00"/>
              </a:buClr>
              <a:buFont typeface="Wingdings" pitchFamily="2" charset="2"/>
              <a:buChar char="Ø"/>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5" name="Picture 3" descr="F:\SO ROMUCHO\IMG_2137.JPG"/>
          <p:cNvPicPr>
            <a:picLocks noChangeAspect="1" noChangeArrowheads="1"/>
          </p:cNvPicPr>
          <p:nvPr/>
        </p:nvPicPr>
        <p:blipFill>
          <a:blip r:embed="rId3" cstate="print"/>
          <a:srcRect l="2711" r="44087" b="5878"/>
          <a:stretch>
            <a:fillRect/>
          </a:stretch>
        </p:blipFill>
        <p:spPr bwMode="auto">
          <a:xfrm>
            <a:off x="812800" y="3068638"/>
            <a:ext cx="2184400" cy="2897187"/>
          </a:xfrm>
          <a:prstGeom prst="rect">
            <a:avLst/>
          </a:prstGeom>
          <a:noFill/>
          <a:ln w="28575">
            <a:solidFill>
              <a:srgbClr val="FF0000"/>
            </a:solidFill>
            <a:miter lim="800000"/>
            <a:headEnd/>
            <a:tailEnd/>
          </a:ln>
        </p:spPr>
      </p:pic>
      <p:pic>
        <p:nvPicPr>
          <p:cNvPr id="6" name="Picture 2" descr="F:\SO ROMUCHO\IMG_2151.JPG"/>
          <p:cNvPicPr>
            <a:picLocks noChangeAspect="1" noChangeArrowheads="1"/>
          </p:cNvPicPr>
          <p:nvPr/>
        </p:nvPicPr>
        <p:blipFill>
          <a:blip r:embed="rId4" cstate="print"/>
          <a:srcRect l="9100" t="16240" b="34608"/>
          <a:stretch>
            <a:fillRect/>
          </a:stretch>
        </p:blipFill>
        <p:spPr bwMode="auto">
          <a:xfrm>
            <a:off x="3886200" y="3068638"/>
            <a:ext cx="4956175" cy="2881312"/>
          </a:xfrm>
          <a:prstGeom prst="rect">
            <a:avLst/>
          </a:prstGeom>
          <a:noFill/>
          <a:ln w="28575">
            <a:solidFill>
              <a:srgbClr val="FF0000"/>
            </a:solidFill>
            <a:miter lim="800000"/>
            <a:headEnd/>
            <a:tailEnd/>
          </a:ln>
        </p:spPr>
      </p:pic>
      <p:sp>
        <p:nvSpPr>
          <p:cNvPr id="7" name="6 Elipse"/>
          <p:cNvSpPr/>
          <p:nvPr/>
        </p:nvSpPr>
        <p:spPr>
          <a:xfrm>
            <a:off x="1403350" y="3087688"/>
            <a:ext cx="1368425" cy="25923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8" name="7 Elipse"/>
          <p:cNvSpPr/>
          <p:nvPr/>
        </p:nvSpPr>
        <p:spPr>
          <a:xfrm>
            <a:off x="3886200" y="4457700"/>
            <a:ext cx="4630738" cy="1058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cxnSp>
        <p:nvCxnSpPr>
          <p:cNvPr id="9" name="8 Conector recto de flecha"/>
          <p:cNvCxnSpPr/>
          <p:nvPr/>
        </p:nvCxnSpPr>
        <p:spPr>
          <a:xfrm>
            <a:off x="5076825" y="4221163"/>
            <a:ext cx="647700" cy="7667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2"/>
          <p:cNvSpPr txBox="1">
            <a:spLocks noRot="1" noChangeArrowheads="1"/>
          </p:cNvSpPr>
          <p:nvPr/>
        </p:nvSpPr>
        <p:spPr>
          <a:xfrm>
            <a:off x="1500166" y="5786454"/>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RUEDA</a:t>
            </a:r>
          </a:p>
        </p:txBody>
      </p:sp>
      <p:sp>
        <p:nvSpPr>
          <p:cNvPr id="11" name="Rectangle 2"/>
          <p:cNvSpPr txBox="1">
            <a:spLocks noRot="1" noChangeArrowheads="1"/>
          </p:cNvSpPr>
          <p:nvPr/>
        </p:nvSpPr>
        <p:spPr>
          <a:xfrm>
            <a:off x="5436096" y="5805264"/>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COMPENSADOR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latin typeface="+mj-lt"/>
              </a:rPr>
              <a:t>FLAPS DEL ALA</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marL="342900" indent="-342900" algn="just">
              <a:buClr>
                <a:srgbClr val="FFFF00"/>
              </a:buClr>
              <a:buFont typeface="Wingdings" pitchFamily="2" charset="2"/>
              <a:buChar char="Ø"/>
            </a:pPr>
            <a:r>
              <a:rPr lang="es-ES" sz="2400" dirty="0">
                <a:latin typeface="Calibri" pitchFamily="34" charset="0"/>
              </a:rPr>
              <a:t> 	</a:t>
            </a:r>
            <a:r>
              <a:rPr lang="es-ES" sz="2400" dirty="0">
                <a:solidFill>
                  <a:schemeClr val="bg1"/>
                </a:solidFill>
                <a:latin typeface="Calibri" pitchFamily="34" charset="0"/>
              </a:rPr>
              <a:t>Los </a:t>
            </a:r>
            <a:r>
              <a:rPr lang="es-ES" sz="2400" dirty="0" err="1">
                <a:solidFill>
                  <a:schemeClr val="bg1"/>
                </a:solidFill>
                <a:latin typeface="Calibri" pitchFamily="34" charset="0"/>
              </a:rPr>
              <a:t>Flaps</a:t>
            </a:r>
            <a:r>
              <a:rPr lang="es-ES" sz="2400" dirty="0">
                <a:solidFill>
                  <a:schemeClr val="bg1"/>
                </a:solidFill>
                <a:latin typeface="Calibri" pitchFamily="34" charset="0"/>
              </a:rPr>
              <a:t> de ala son de tipo de una sola ranura y se extienden 	o repliegan por medio de una aleta que acciona un interruptor 	que se encuentra en el panel de instrumentos para colocarlos 	en la posición que se requiera.</a:t>
            </a:r>
          </a:p>
          <a:p>
            <a:pPr marL="342900" indent="-342900" algn="just">
              <a:buClr>
                <a:srgbClr val="FFFF00"/>
              </a:buClr>
              <a:buFont typeface="Wingdings" pitchFamily="2" charset="2"/>
              <a:buChar char="Ø"/>
            </a:pPr>
            <a:endParaRPr lang="es-ES" sz="2400" dirty="0">
              <a:solidFill>
                <a:schemeClr val="bg1"/>
              </a:solidFill>
              <a:latin typeface="Calibri" pitchFamily="34" charset="0"/>
            </a:endParaRPr>
          </a:p>
          <a:p>
            <a:pPr marL="342900" indent="-342900" algn="just">
              <a:buClr>
                <a:srgbClr val="FFFF00"/>
              </a:buClr>
              <a:buFont typeface="Wingdings" pitchFamily="2" charset="2"/>
              <a:buChar char="Ø"/>
            </a:pPr>
            <a:r>
              <a:rPr lang="es-ES" sz="2400" dirty="0">
                <a:solidFill>
                  <a:schemeClr val="bg1"/>
                </a:solidFill>
                <a:latin typeface="Calibri" pitchFamily="34" charset="0"/>
              </a:rPr>
              <a:t> 	Esta palanca pequeña que se desliza en una ranura vertical 	tiene también tapas mecánicas en las posiciones marcadas de 	10° , 20° y full.</a:t>
            </a:r>
          </a:p>
          <a:p>
            <a:pPr marL="342900" indent="-342900" algn="just">
              <a:buClr>
                <a:srgbClr val="FFFF00"/>
              </a:buClr>
              <a:buFont typeface="Wingdings" pitchFamily="2" charset="2"/>
              <a:buChar char="Ø"/>
            </a:pPr>
            <a:endParaRPr lang="es-ES" sz="2400" dirty="0">
              <a:solidFill>
                <a:schemeClr val="bg1"/>
              </a:solidFill>
              <a:latin typeface="Calibri" pitchFamily="34" charset="0"/>
            </a:endParaRPr>
          </a:p>
          <a:p>
            <a:pPr marL="342900" indent="-342900" algn="just">
              <a:buClr>
                <a:srgbClr val="FFFF00"/>
              </a:buClr>
              <a:buFont typeface="Wingdings" pitchFamily="2" charset="2"/>
              <a:buChar char="Ø"/>
            </a:pPr>
            <a:r>
              <a:rPr lang="es-ES" sz="2400" dirty="0">
                <a:solidFill>
                  <a:schemeClr val="bg1"/>
                </a:solidFill>
                <a:latin typeface="Calibri" pitchFamily="34" charset="0"/>
              </a:rPr>
              <a:t> 	Para colocar los </a:t>
            </a:r>
            <a:r>
              <a:rPr lang="es-ES" sz="2400" dirty="0" err="1">
                <a:solidFill>
                  <a:schemeClr val="bg1"/>
                </a:solidFill>
                <a:latin typeface="Calibri" pitchFamily="34" charset="0"/>
              </a:rPr>
              <a:t>flaps</a:t>
            </a:r>
            <a:r>
              <a:rPr lang="es-ES" sz="2400" dirty="0">
                <a:solidFill>
                  <a:schemeClr val="bg1"/>
                </a:solidFill>
                <a:latin typeface="Calibri" pitchFamily="34" charset="0"/>
              </a:rPr>
              <a:t> a ubicaciones mayores de 10° deberá 	mover este mando hacia la derecha para así liberarlo de su 	seguro y colocarlo en la posición deseada pudiendo controlar 	su posición en la lectura en ganchos que tiene marcado el 	canal ya mencionado.</a:t>
            </a:r>
          </a:p>
          <a:p>
            <a:pPr>
              <a:buClr>
                <a:srgbClr val="FFFF00"/>
              </a:buClr>
              <a:buFont typeface="Wingdings" pitchFamily="2" charset="2"/>
              <a:buChar char="Ø"/>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500034" y="2500306"/>
            <a:ext cx="9765815" cy="1569660"/>
          </a:xfrm>
          <a:prstGeom prst="rect">
            <a:avLst/>
          </a:prstGeom>
          <a:noFill/>
        </p:spPr>
        <p:txBody>
          <a:bodyPr wrap="none" lIns="91440" tIns="45720" rIns="91440" bIns="45720">
            <a:spAutoFit/>
            <a:scene3d>
              <a:camera prst="perspectiveContrastingRightFacing"/>
              <a:lightRig rig="threePt" dir="t"/>
            </a:scene3d>
          </a:bodyPr>
          <a:lstStyle/>
          <a:p>
            <a:pPr algn="ctr"/>
            <a:r>
              <a:rPr lang="es-ES" sz="9600" b="1" dirty="0">
                <a:ln w="38100">
                  <a:solidFill>
                    <a:srgbClr val="FFFF00"/>
                  </a:solidFill>
                </a:ln>
                <a:solidFill>
                  <a:srgbClr val="002060"/>
                </a:solidFill>
                <a:effectLst>
                  <a:innerShdw blurRad="69850" dist="43180" dir="5400000">
                    <a:srgbClr val="000000">
                      <a:alpha val="65000"/>
                    </a:srgbClr>
                  </a:innerShdw>
                </a:effectLst>
                <a:latin typeface="Stencil" pitchFamily="82" charset="0"/>
              </a:rPr>
              <a:t>GENERALIDADES</a:t>
            </a:r>
            <a:endParaRPr lang="es-ES" sz="9600" b="1" cap="none" spc="0" dirty="0">
              <a:ln w="38100">
                <a:solidFill>
                  <a:srgbClr val="FFFF00"/>
                </a:solidFill>
              </a:ln>
              <a:solidFill>
                <a:srgbClr val="002060"/>
              </a:solidFill>
              <a:effectLst>
                <a:innerShdw blurRad="69850" dist="43180" dir="5400000">
                  <a:srgbClr val="000000">
                    <a:alpha val="65000"/>
                  </a:srgbClr>
                </a:innerShdw>
              </a:effectLst>
              <a:latin typeface="Stencil" pitchFamily="8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5" descr="F:\SO ROMUCHO\IMG_2139.JPG"/>
          <p:cNvPicPr>
            <a:picLocks noChangeAspect="1" noChangeArrowheads="1"/>
          </p:cNvPicPr>
          <p:nvPr/>
        </p:nvPicPr>
        <p:blipFill>
          <a:blip r:embed="rId3" cstate="print"/>
          <a:srcRect l="28619" r="32217" b="25793"/>
          <a:stretch>
            <a:fillRect/>
          </a:stretch>
        </p:blipFill>
        <p:spPr bwMode="auto">
          <a:xfrm>
            <a:off x="3551238" y="765175"/>
            <a:ext cx="1800225" cy="2557463"/>
          </a:xfrm>
          <a:prstGeom prst="rect">
            <a:avLst/>
          </a:prstGeom>
          <a:noFill/>
          <a:ln w="28575">
            <a:solidFill>
              <a:srgbClr val="FF0000"/>
            </a:solidFill>
            <a:miter lim="800000"/>
            <a:headEnd/>
            <a:tailEnd/>
          </a:ln>
        </p:spPr>
      </p:pic>
      <p:pic>
        <p:nvPicPr>
          <p:cNvPr id="6" name="Picture 4" descr="F:\SO ROMUCHO\IMG_2148.JPG"/>
          <p:cNvPicPr>
            <a:picLocks noChangeAspect="1" noChangeArrowheads="1"/>
          </p:cNvPicPr>
          <p:nvPr/>
        </p:nvPicPr>
        <p:blipFill>
          <a:blip r:embed="rId4" cstate="print"/>
          <a:srcRect l="7214" r="3285" b="14635"/>
          <a:stretch>
            <a:fillRect/>
          </a:stretch>
        </p:blipFill>
        <p:spPr bwMode="auto">
          <a:xfrm>
            <a:off x="107950" y="3573463"/>
            <a:ext cx="4343400" cy="2879725"/>
          </a:xfrm>
          <a:prstGeom prst="rect">
            <a:avLst/>
          </a:prstGeom>
          <a:noFill/>
          <a:ln w="28575">
            <a:solidFill>
              <a:srgbClr val="FF0000"/>
            </a:solidFill>
            <a:miter lim="800000"/>
            <a:headEnd/>
            <a:tailEnd/>
          </a:ln>
        </p:spPr>
      </p:pic>
      <p:pic>
        <p:nvPicPr>
          <p:cNvPr id="7" name="Picture 3" descr="F:\SO ROMUCHO\IMG_2147.JPG"/>
          <p:cNvPicPr>
            <a:picLocks noChangeAspect="1" noChangeArrowheads="1"/>
          </p:cNvPicPr>
          <p:nvPr/>
        </p:nvPicPr>
        <p:blipFill>
          <a:blip r:embed="rId5" cstate="print"/>
          <a:srcRect b="11211"/>
          <a:stretch>
            <a:fillRect/>
          </a:stretch>
        </p:blipFill>
        <p:spPr bwMode="auto">
          <a:xfrm>
            <a:off x="4643438" y="3584575"/>
            <a:ext cx="4325937" cy="2881313"/>
          </a:xfrm>
          <a:prstGeom prst="rect">
            <a:avLst/>
          </a:prstGeom>
          <a:noFill/>
          <a:ln w="28575">
            <a:solidFill>
              <a:srgbClr val="FF0000"/>
            </a:solidFill>
            <a:miter lim="800000"/>
            <a:headEnd/>
            <a:tailEnd/>
          </a:ln>
        </p:spPr>
      </p:pic>
      <p:sp>
        <p:nvSpPr>
          <p:cNvPr id="8" name="Rectangle 2"/>
          <p:cNvSpPr txBox="1">
            <a:spLocks noRot="1" noChangeArrowheads="1"/>
          </p:cNvSpPr>
          <p:nvPr/>
        </p:nvSpPr>
        <p:spPr>
          <a:xfrm>
            <a:off x="1475656" y="6237312"/>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FLAPS ARRIBA</a:t>
            </a:r>
          </a:p>
        </p:txBody>
      </p:sp>
      <p:sp>
        <p:nvSpPr>
          <p:cNvPr id="9" name="Rectangle 2"/>
          <p:cNvSpPr txBox="1">
            <a:spLocks noRot="1" noChangeArrowheads="1"/>
          </p:cNvSpPr>
          <p:nvPr/>
        </p:nvSpPr>
        <p:spPr>
          <a:xfrm>
            <a:off x="6143636" y="6392944"/>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FLAPS ABAJO</a:t>
            </a:r>
          </a:p>
        </p:txBody>
      </p:sp>
      <p:sp>
        <p:nvSpPr>
          <p:cNvPr id="10" name="9 Flecha arriba"/>
          <p:cNvSpPr/>
          <p:nvPr/>
        </p:nvSpPr>
        <p:spPr>
          <a:xfrm>
            <a:off x="2627313" y="5024438"/>
            <a:ext cx="215900" cy="420687"/>
          </a:xfrm>
          <a:prstGeom prst="up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1" name="10 Flecha abajo"/>
          <p:cNvSpPr/>
          <p:nvPr/>
        </p:nvSpPr>
        <p:spPr>
          <a:xfrm>
            <a:off x="7451725" y="4508500"/>
            <a:ext cx="215900" cy="3603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2" name="Rectangle 2"/>
          <p:cNvSpPr txBox="1">
            <a:spLocks noRot="1" noChangeArrowheads="1"/>
          </p:cNvSpPr>
          <p:nvPr/>
        </p:nvSpPr>
        <p:spPr bwMode="auto">
          <a:xfrm>
            <a:off x="293962" y="-243408"/>
            <a:ext cx="8510588" cy="823913"/>
          </a:xfrm>
          <a:prstGeom prst="rect">
            <a:avLst/>
          </a:prstGeom>
          <a:noFill/>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defRPr/>
            </a:pPr>
            <a:r>
              <a:rPr lang="es-ES" sz="2800" u="sng" dirty="0">
                <a:solidFill>
                  <a:srgbClr val="FF0000"/>
                </a:solidFill>
              </a:rPr>
              <a:t>FLAPS DEL ALA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latin typeface="+mj-lt"/>
              </a:rPr>
              <a:t>CONTROL EN TIERRA</a:t>
            </a:r>
          </a:p>
          <a:p>
            <a:pPr marL="342900" indent="-342900" algn="just"/>
            <a:endParaRPr lang="en-GB" sz="800" b="1" u="sng" dirty="0">
              <a:latin typeface="+mj-lt"/>
            </a:endParaRPr>
          </a:p>
          <a:p>
            <a:pPr marL="342900" indent="-342900" algn="just">
              <a:buClr>
                <a:srgbClr val="FFFF00"/>
              </a:buClr>
              <a:buFont typeface="Wingdings" pitchFamily="2" charset="2"/>
              <a:buChar char="Ø"/>
            </a:pPr>
            <a:r>
              <a:rPr lang="es-ES" sz="2400" dirty="0">
                <a:latin typeface="Calibri" pitchFamily="34" charset="0"/>
              </a:rPr>
              <a:t> 	</a:t>
            </a:r>
            <a:r>
              <a:rPr lang="es-ES" sz="2400" dirty="0">
                <a:solidFill>
                  <a:schemeClr val="bg1"/>
                </a:solidFill>
                <a:latin typeface="Calibri" pitchFamily="34" charset="0"/>
              </a:rPr>
              <a:t>El Control en Tierra para los efectos de rodaje, dirección, estas 	se cumple por medio del sistema direccional de la rueda de 	nariz, usando para tal efecto los pedales del Timón de 	Dirección y así al presionar el pedal izquierdo dirigirá el Timón 	y la rueda de nariz hacia la izquierda y recíprocamente 	también lo hará hacia la derecha.</a:t>
            </a:r>
          </a:p>
          <a:p>
            <a:pPr marL="342900" indent="-342900" algn="just">
              <a:buClr>
                <a:srgbClr val="FFFF00"/>
              </a:buClr>
              <a:buFont typeface="Wingdings" pitchFamily="2" charset="2"/>
              <a:buChar char="Ø"/>
            </a:pPr>
            <a:r>
              <a:rPr lang="es-ES" sz="2400" dirty="0">
                <a:solidFill>
                  <a:schemeClr val="bg1"/>
                </a:solidFill>
                <a:latin typeface="Calibri" pitchFamily="34" charset="0"/>
              </a:rPr>
              <a:t> 	Para mover el Avión manualmente es mejor hacerlo utilizando 	la barra de remolque que se coloca en el amortiguador de la 	rueda de nariz.</a:t>
            </a:r>
          </a:p>
          <a:p>
            <a:pPr marL="342900" indent="-342900" algn="just">
              <a:buClr>
                <a:srgbClr val="FFFF00"/>
              </a:buClr>
              <a:buFont typeface="Wingdings" pitchFamily="2" charset="2"/>
              <a:buChar char="Ø"/>
            </a:pPr>
            <a:r>
              <a:rPr lang="es-ES" sz="2400" dirty="0">
                <a:solidFill>
                  <a:schemeClr val="bg1"/>
                </a:solidFill>
                <a:latin typeface="Calibri" pitchFamily="34" charset="0"/>
              </a:rPr>
              <a:t> 	Por otro lado si se desea obtener un mínimo de viraje, 	manualmente puede hacerlo bajando la cola, pero utilizando 	el fuselaje en la parte delantera y final del estabilizador 	vertical, de esta forma levantara la rueda de nariz y puede 	empujarlo haciéndolo rotar sobre una rueda.</a:t>
            </a:r>
          </a:p>
          <a:p>
            <a:pPr marL="342900" indent="-342900" algn="just">
              <a:buClr>
                <a:srgbClr val="FFFF00"/>
              </a:buClr>
              <a:buFont typeface="Wingdings" pitchFamily="2" charset="2"/>
              <a:buChar char="Ø"/>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4" descr="F:\SO ROMUCHO\IMG_2152.JPG"/>
          <p:cNvPicPr>
            <a:picLocks noChangeAspect="1" noChangeArrowheads="1"/>
          </p:cNvPicPr>
          <p:nvPr/>
        </p:nvPicPr>
        <p:blipFill>
          <a:blip r:embed="rId3" cstate="print"/>
          <a:srcRect l="15561" t="6009" r="18472" b="23431"/>
          <a:stretch>
            <a:fillRect/>
          </a:stretch>
        </p:blipFill>
        <p:spPr bwMode="auto">
          <a:xfrm>
            <a:off x="1258888" y="1446213"/>
            <a:ext cx="6626225" cy="4143375"/>
          </a:xfrm>
          <a:prstGeom prst="rect">
            <a:avLst/>
          </a:prstGeom>
          <a:noFill/>
          <a:ln w="28575">
            <a:solidFill>
              <a:srgbClr val="FF0000"/>
            </a:solidFill>
            <a:miter lim="800000"/>
            <a:headEnd/>
            <a:tailEnd/>
          </a:ln>
        </p:spPr>
      </p:pic>
      <p:sp>
        <p:nvSpPr>
          <p:cNvPr id="6" name="5 Elipse"/>
          <p:cNvSpPr/>
          <p:nvPr/>
        </p:nvSpPr>
        <p:spPr>
          <a:xfrm>
            <a:off x="2627313" y="2781300"/>
            <a:ext cx="4465637" cy="16557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cxnSp>
        <p:nvCxnSpPr>
          <p:cNvPr id="7" name="6 Conector recto de flecha"/>
          <p:cNvCxnSpPr/>
          <p:nvPr/>
        </p:nvCxnSpPr>
        <p:spPr>
          <a:xfrm>
            <a:off x="2987675" y="2781300"/>
            <a:ext cx="576263" cy="5762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rot="6000000">
            <a:off x="6208713" y="3194050"/>
            <a:ext cx="431800" cy="647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Rot="1" noChangeArrowheads="1"/>
          </p:cNvSpPr>
          <p:nvPr/>
        </p:nvSpPr>
        <p:spPr>
          <a:xfrm>
            <a:off x="331787" y="228600"/>
            <a:ext cx="8510588" cy="679450"/>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s-ES" sz="2400" u="sng" dirty="0">
                <a:solidFill>
                  <a:srgbClr val="FF0000"/>
                </a:solidFill>
                <a:effectLst>
                  <a:outerShdw blurRad="38100" dist="38100" dir="2700000" algn="tl">
                    <a:srgbClr val="000000">
                      <a:alpha val="43137"/>
                    </a:srgbClr>
                  </a:outerShdw>
                </a:effectLst>
              </a:rPr>
              <a:t>PUNTO PARA COLOCAR LA BARRA DE REMOLQUE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latin typeface="+mj-lt"/>
              </a:rPr>
              <a:t>EJES DEL AVION</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algn="just">
              <a:buClr>
                <a:srgbClr val="FFFF00"/>
              </a:buClr>
              <a:buFont typeface="Wingdings" pitchFamily="2" charset="2"/>
              <a:buChar char="Ø"/>
            </a:pPr>
            <a:r>
              <a:rPr lang="es-ES" sz="2400" dirty="0">
                <a:solidFill>
                  <a:schemeClr val="bg1"/>
                </a:solidFill>
              </a:rPr>
              <a:t>  	</a:t>
            </a:r>
            <a:r>
              <a:rPr lang="es-ES" sz="2400" b="1" u="sng" dirty="0">
                <a:solidFill>
                  <a:srgbClr val="FF0000"/>
                </a:solidFill>
              </a:rPr>
              <a:t>Eje longitudinal</a:t>
            </a:r>
            <a:r>
              <a:rPr lang="es-ES" sz="2400" b="1" dirty="0">
                <a:solidFill>
                  <a:schemeClr val="bg1"/>
                </a:solidFill>
              </a:rPr>
              <a:t>.</a:t>
            </a:r>
            <a:r>
              <a:rPr lang="es-ES" sz="2400" dirty="0"/>
              <a:t> </a:t>
            </a:r>
            <a:r>
              <a:rPr lang="es-ES" sz="2400" dirty="0">
                <a:solidFill>
                  <a:schemeClr val="bg1"/>
                </a:solidFill>
              </a:rPr>
              <a:t>Es el eje imaginario que va desde el morro 	hasta la cola del avión. El movimiento alrededor de este eje 	(levantar un ala bajando la otra) se denomina </a:t>
            </a:r>
            <a:r>
              <a:rPr lang="es-ES" sz="2400" b="1" dirty="0">
                <a:solidFill>
                  <a:srgbClr val="FFFF00"/>
                </a:solidFill>
              </a:rPr>
              <a:t>ALABEO .</a:t>
            </a:r>
            <a:r>
              <a:rPr lang="es-ES" sz="2400" dirty="0">
                <a:solidFill>
                  <a:schemeClr val="bg1"/>
                </a:solidFill>
              </a:rPr>
              <a:t> </a:t>
            </a:r>
          </a:p>
          <a:p>
            <a:pPr algn="just">
              <a:buClr>
                <a:srgbClr val="FFFF00"/>
              </a:buClr>
            </a:pPr>
            <a:endParaRPr lang="es-ES" sz="2400" dirty="0">
              <a:solidFill>
                <a:schemeClr val="bg1"/>
              </a:solidFill>
            </a:endParaRPr>
          </a:p>
          <a:p>
            <a:pPr algn="just">
              <a:buClr>
                <a:srgbClr val="FFFF00"/>
              </a:buClr>
              <a:buFont typeface="Wingdings" pitchFamily="2" charset="2"/>
              <a:buChar char="Ø"/>
            </a:pPr>
            <a:r>
              <a:rPr lang="es-ES" sz="2400" dirty="0">
                <a:solidFill>
                  <a:schemeClr val="bg1"/>
                </a:solidFill>
              </a:rPr>
              <a:t> 	</a:t>
            </a:r>
            <a:r>
              <a:rPr lang="es-ES" sz="2400" b="1" u="sng" dirty="0">
                <a:solidFill>
                  <a:srgbClr val="FF0000"/>
                </a:solidFill>
              </a:rPr>
              <a:t>Eje transversal o lateral</a:t>
            </a:r>
            <a:r>
              <a:rPr lang="es-ES" sz="2400" b="1" dirty="0">
                <a:solidFill>
                  <a:schemeClr val="bg1"/>
                </a:solidFill>
              </a:rPr>
              <a:t>.</a:t>
            </a:r>
            <a:r>
              <a:rPr lang="es-ES" sz="2400" dirty="0">
                <a:solidFill>
                  <a:schemeClr val="bg1"/>
                </a:solidFill>
              </a:rPr>
              <a:t> Eje imaginario que va desde el 	extremo de un ala al extremo de la otra. El movimiento 	alrededor de este eje (morro arriba o morro abajo) se 	denomina </a:t>
            </a:r>
            <a:r>
              <a:rPr lang="es-ES" sz="2400" dirty="0">
                <a:solidFill>
                  <a:srgbClr val="FFFF00"/>
                </a:solidFill>
              </a:rPr>
              <a:t>CABECEO</a:t>
            </a:r>
            <a:r>
              <a:rPr lang="es-ES" sz="2400" dirty="0">
                <a:solidFill>
                  <a:schemeClr val="bg1"/>
                </a:solidFill>
              </a:rPr>
              <a:t> .</a:t>
            </a:r>
          </a:p>
          <a:p>
            <a:pPr algn="just">
              <a:buClr>
                <a:srgbClr val="FFFF00"/>
              </a:buClr>
            </a:pPr>
            <a:endParaRPr lang="es-ES" sz="2400" dirty="0">
              <a:solidFill>
                <a:schemeClr val="bg1"/>
              </a:solidFill>
            </a:endParaRPr>
          </a:p>
          <a:p>
            <a:pPr algn="just">
              <a:buClr>
                <a:srgbClr val="FFFF00"/>
              </a:buClr>
              <a:buFont typeface="Wingdings" pitchFamily="2" charset="2"/>
              <a:buChar char="Ø"/>
            </a:pPr>
            <a:r>
              <a:rPr lang="es-ES" sz="2400" dirty="0">
                <a:solidFill>
                  <a:schemeClr val="bg1"/>
                </a:solidFill>
              </a:rPr>
              <a:t> 	</a:t>
            </a:r>
            <a:r>
              <a:rPr lang="es-ES" sz="2400" b="1" u="sng" dirty="0">
                <a:solidFill>
                  <a:srgbClr val="FF0000"/>
                </a:solidFill>
              </a:rPr>
              <a:t>Eje vertical</a:t>
            </a:r>
            <a:r>
              <a:rPr lang="es-ES" sz="2400" b="1" dirty="0">
                <a:solidFill>
                  <a:schemeClr val="bg1"/>
                </a:solidFill>
              </a:rPr>
              <a:t>.</a:t>
            </a:r>
            <a:r>
              <a:rPr lang="es-ES" sz="2400" dirty="0">
                <a:solidFill>
                  <a:schemeClr val="bg1"/>
                </a:solidFill>
              </a:rPr>
              <a:t> Eje imaginario que atraviesa el centro del avión. 	El 	movimiento en torno a este eje (morro virando a la 	izquierda o 	la derecha) se llama </a:t>
            </a:r>
            <a:r>
              <a:rPr lang="es-ES" sz="2400" dirty="0">
                <a:solidFill>
                  <a:srgbClr val="FFFF00"/>
                </a:solidFill>
              </a:rPr>
              <a:t>GUIÑADA.</a:t>
            </a:r>
            <a:r>
              <a:rPr lang="es-ES" sz="2400" dirty="0">
                <a:solidFill>
                  <a:schemeClr val="bg1"/>
                </a:solidFill>
              </a:rPr>
              <a:t> </a:t>
            </a:r>
          </a:p>
          <a:p>
            <a:pPr>
              <a:buClr>
                <a:srgbClr val="FFFF00"/>
              </a:buClr>
              <a:buFont typeface="Wingdings" pitchFamily="2" charset="2"/>
              <a:buChar char="Ø"/>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Imagen 152" descr="Ejes del avión y movimientos sobre ellos"/>
          <p:cNvPicPr>
            <a:picLocks noChangeAspect="1" noChangeArrowheads="1"/>
          </p:cNvPicPr>
          <p:nvPr/>
        </p:nvPicPr>
        <p:blipFill>
          <a:blip r:embed="rId3" cstate="print"/>
          <a:srcRect/>
          <a:stretch>
            <a:fillRect/>
          </a:stretch>
        </p:blipFill>
        <p:spPr bwMode="auto">
          <a:xfrm>
            <a:off x="-32" y="0"/>
            <a:ext cx="9144032" cy="6858000"/>
          </a:xfrm>
          <a:prstGeom prst="rect">
            <a:avLst/>
          </a:prstGeom>
          <a:noFill/>
          <a:ln w="28575">
            <a:solidFill>
              <a:srgbClr val="FF0000"/>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latin typeface="+mj-lt"/>
              </a:rPr>
              <a:t>PANEL DE INSTRUMENTOS</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algn="just"/>
            <a:r>
              <a:rPr lang="es-ES" sz="2400" dirty="0">
                <a:solidFill>
                  <a:schemeClr val="bg1"/>
                </a:solidFill>
              </a:rPr>
              <a:t> 	</a:t>
            </a:r>
            <a:r>
              <a:rPr lang="es-ES" sz="2400" dirty="0">
                <a:solidFill>
                  <a:schemeClr val="bg1"/>
                </a:solidFill>
                <a:latin typeface="Calibri" pitchFamily="34" charset="0"/>
              </a:rPr>
              <a:t>El Panel de Instrumento esta diseñado de forma tal, que los 	instrumento de vuelo, se encuentran a la vista del Piloto</a:t>
            </a:r>
            <a:r>
              <a:rPr lang="es-PE" sz="2400" dirty="0">
                <a:solidFill>
                  <a:schemeClr val="bg1"/>
                </a:solidFill>
              </a:rPr>
              <a:t>.</a:t>
            </a:r>
          </a:p>
          <a:p>
            <a:pPr algn="just"/>
            <a:r>
              <a:rPr lang="es-PE" sz="2400" b="1" dirty="0">
                <a:solidFill>
                  <a:srgbClr val="FFFF00"/>
                </a:solidFill>
                <a:latin typeface="Calibri" pitchFamily="34" charset="0"/>
              </a:rPr>
              <a:t>	A LA IZQUIERDA DEL MANDO PRINCIPAL SE HALLAN:</a:t>
            </a:r>
          </a:p>
          <a:p>
            <a:pPr algn="just"/>
            <a:r>
              <a:rPr lang="es-ES" sz="2400" dirty="0">
                <a:solidFill>
                  <a:schemeClr val="bg1"/>
                </a:solidFill>
                <a:latin typeface="Calibri" pitchFamily="34" charset="0"/>
              </a:rPr>
              <a:t>	El Velocímetro, El Horizonte Artificial, El Altímetro, El </a:t>
            </a:r>
            <a:r>
              <a:rPr lang="es-ES" sz="2400" dirty="0" err="1">
                <a:solidFill>
                  <a:schemeClr val="bg1"/>
                </a:solidFill>
                <a:latin typeface="Calibri" pitchFamily="34" charset="0"/>
              </a:rPr>
              <a:t>Vor</a:t>
            </a:r>
            <a:r>
              <a:rPr lang="es-ES" sz="2400" dirty="0">
                <a:solidFill>
                  <a:schemeClr val="bg1"/>
                </a:solidFill>
                <a:latin typeface="Calibri" pitchFamily="34" charset="0"/>
              </a:rPr>
              <a:t>, El 	Coordinador de Virajes, El Indicador de Succión,   El Giro 	Direccional, El Indicador de ascenso y descenso,  </a:t>
            </a:r>
          </a:p>
          <a:p>
            <a:pPr algn="just"/>
            <a:r>
              <a:rPr lang="es-PE" sz="2400" b="1" dirty="0">
                <a:solidFill>
                  <a:srgbClr val="FFFF00"/>
                </a:solidFill>
                <a:latin typeface="Calibri" pitchFamily="34" charset="0"/>
              </a:rPr>
              <a:t>	AL CENTRO DEL MANDO PRINCIPAL SE HALLAN:</a:t>
            </a:r>
          </a:p>
          <a:p>
            <a:pPr algn="just"/>
            <a:r>
              <a:rPr lang="es-PE" sz="2400" dirty="0">
                <a:solidFill>
                  <a:schemeClr val="bg1"/>
                </a:solidFill>
                <a:latin typeface="Calibri" pitchFamily="34" charset="0"/>
              </a:rPr>
              <a:t>	Los equipos de Radio</a:t>
            </a:r>
          </a:p>
          <a:p>
            <a:pPr algn="just"/>
            <a:r>
              <a:rPr lang="es-PE" sz="2400" b="1" dirty="0">
                <a:solidFill>
                  <a:srgbClr val="FFFF00"/>
                </a:solidFill>
                <a:latin typeface="Calibri" pitchFamily="34" charset="0"/>
              </a:rPr>
              <a:t>	A LA DERECHA DEL MANDO PRINCIPAL SE HALLAN:</a:t>
            </a:r>
          </a:p>
          <a:p>
            <a:pPr algn="just"/>
            <a:r>
              <a:rPr lang="es-PE" sz="2400" dirty="0">
                <a:solidFill>
                  <a:schemeClr val="bg1"/>
                </a:solidFill>
                <a:latin typeface="Calibri" pitchFamily="34" charset="0"/>
              </a:rPr>
              <a:t>	El Tacómetro, El Amperímetro, El </a:t>
            </a:r>
            <a:r>
              <a:rPr lang="es-PE" sz="2400" dirty="0" err="1">
                <a:solidFill>
                  <a:schemeClr val="bg1"/>
                </a:solidFill>
                <a:latin typeface="Calibri" pitchFamily="34" charset="0"/>
              </a:rPr>
              <a:t>Horómetro</a:t>
            </a:r>
            <a:endParaRPr lang="es-PE" sz="2400" dirty="0">
              <a:solidFill>
                <a:schemeClr val="bg1"/>
              </a:solidFill>
              <a:latin typeface="Calibri" pitchFamily="34" charset="0"/>
            </a:endParaRPr>
          </a:p>
          <a:p>
            <a:pPr algn="just"/>
            <a:r>
              <a:rPr lang="es-PE" sz="2400" b="1" dirty="0">
                <a:solidFill>
                  <a:srgbClr val="FFFF00"/>
                </a:solidFill>
                <a:latin typeface="Calibri" pitchFamily="34" charset="0"/>
              </a:rPr>
              <a:t>	UN SUB PANEL DEBAJO DEL PANEL DE INSTRUMENTOS SE 	HALLAN:</a:t>
            </a:r>
          </a:p>
          <a:p>
            <a:pPr algn="just"/>
            <a:r>
              <a:rPr lang="es-PE" sz="2400" dirty="0">
                <a:solidFill>
                  <a:schemeClr val="bg1"/>
                </a:solidFill>
                <a:latin typeface="Calibri" pitchFamily="34" charset="0"/>
              </a:rPr>
              <a:t>	Los Indicadores de cantidad de Gasolina, El encendedor de 	cigarrillos, El Indicador de Temperatura y Presión de Aceite.</a:t>
            </a:r>
            <a:endParaRPr lang="en-GB" sz="2400"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3" descr="F:\SO ROMUCHO\P1010469.JPG"/>
          <p:cNvPicPr>
            <a:picLocks noChangeAspect="1" noChangeArrowheads="1"/>
          </p:cNvPicPr>
          <p:nvPr/>
        </p:nvPicPr>
        <p:blipFill>
          <a:blip r:embed="rId3" cstate="print"/>
          <a:srcRect b="42020"/>
          <a:stretch>
            <a:fillRect/>
          </a:stretch>
        </p:blipFill>
        <p:spPr bwMode="auto">
          <a:xfrm>
            <a:off x="179388" y="1662113"/>
            <a:ext cx="4422775" cy="3214687"/>
          </a:xfrm>
          <a:prstGeom prst="rect">
            <a:avLst/>
          </a:prstGeom>
          <a:noFill/>
          <a:ln w="28575">
            <a:solidFill>
              <a:srgbClr val="FF0000"/>
            </a:solidFill>
            <a:miter lim="800000"/>
            <a:headEnd/>
            <a:tailEnd/>
          </a:ln>
        </p:spPr>
      </p:pic>
      <p:pic>
        <p:nvPicPr>
          <p:cNvPr id="6" name="Picture 4" descr="F:\SO ROMUCHO\IMG_2142.JPG"/>
          <p:cNvPicPr>
            <a:picLocks noChangeAspect="1" noChangeArrowheads="1"/>
          </p:cNvPicPr>
          <p:nvPr/>
        </p:nvPicPr>
        <p:blipFill>
          <a:blip r:embed="rId4" cstate="print"/>
          <a:srcRect/>
          <a:stretch>
            <a:fillRect/>
          </a:stretch>
        </p:blipFill>
        <p:spPr bwMode="auto">
          <a:xfrm>
            <a:off x="4795838" y="1689100"/>
            <a:ext cx="4240212" cy="3179763"/>
          </a:xfrm>
          <a:prstGeom prst="rect">
            <a:avLst/>
          </a:prstGeom>
          <a:noFill/>
          <a:ln w="28575">
            <a:solidFill>
              <a:srgbClr val="FF0000"/>
            </a:solidFill>
            <a:miter lim="800000"/>
            <a:headEnd/>
            <a:tailEnd/>
          </a:ln>
        </p:spPr>
      </p:pic>
      <p:sp>
        <p:nvSpPr>
          <p:cNvPr id="7" name="Rectangle 2"/>
          <p:cNvSpPr txBox="1">
            <a:spLocks noRot="1" noChangeArrowheads="1"/>
          </p:cNvSpPr>
          <p:nvPr/>
        </p:nvSpPr>
        <p:spPr>
          <a:xfrm>
            <a:off x="275383" y="569959"/>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VELOCIMETRO</a:t>
            </a:r>
          </a:p>
        </p:txBody>
      </p:sp>
      <p:sp>
        <p:nvSpPr>
          <p:cNvPr id="8" name="Rectangle 2"/>
          <p:cNvSpPr txBox="1">
            <a:spLocks noRot="1" noChangeArrowheads="1"/>
          </p:cNvSpPr>
          <p:nvPr/>
        </p:nvSpPr>
        <p:spPr>
          <a:xfrm>
            <a:off x="1187624" y="980728"/>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HOR. ARTIFICIAL</a:t>
            </a:r>
          </a:p>
        </p:txBody>
      </p:sp>
      <p:sp>
        <p:nvSpPr>
          <p:cNvPr id="9" name="Rectangle 2"/>
          <p:cNvSpPr txBox="1">
            <a:spLocks noRot="1" noChangeArrowheads="1"/>
          </p:cNvSpPr>
          <p:nvPr/>
        </p:nvSpPr>
        <p:spPr>
          <a:xfrm>
            <a:off x="3203848" y="569959"/>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ALTIMETRO</a:t>
            </a:r>
          </a:p>
        </p:txBody>
      </p:sp>
      <p:sp>
        <p:nvSpPr>
          <p:cNvPr id="10" name="Rectangle 2"/>
          <p:cNvSpPr txBox="1">
            <a:spLocks noRot="1" noChangeArrowheads="1"/>
          </p:cNvSpPr>
          <p:nvPr/>
        </p:nvSpPr>
        <p:spPr>
          <a:xfrm>
            <a:off x="4932040" y="1021731"/>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TACOMETRO</a:t>
            </a:r>
          </a:p>
        </p:txBody>
      </p:sp>
      <p:sp>
        <p:nvSpPr>
          <p:cNvPr id="11" name="Rectangle 2"/>
          <p:cNvSpPr txBox="1">
            <a:spLocks noRot="1" noChangeArrowheads="1"/>
          </p:cNvSpPr>
          <p:nvPr/>
        </p:nvSpPr>
        <p:spPr>
          <a:xfrm>
            <a:off x="7524328" y="802487"/>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AMPERIMETRO</a:t>
            </a:r>
          </a:p>
        </p:txBody>
      </p:sp>
      <p:cxnSp>
        <p:nvCxnSpPr>
          <p:cNvPr id="12" name="11 Conector recto de flecha"/>
          <p:cNvCxnSpPr/>
          <p:nvPr/>
        </p:nvCxnSpPr>
        <p:spPr>
          <a:xfrm flipH="1">
            <a:off x="468313" y="1035050"/>
            <a:ext cx="358775" cy="12414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H="1">
            <a:off x="1619250" y="1446213"/>
            <a:ext cx="360363" cy="758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a:off x="3059113" y="1035050"/>
            <a:ext cx="576262" cy="954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5364163" y="1511300"/>
            <a:ext cx="360362" cy="9096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8243888" y="1266825"/>
            <a:ext cx="288925" cy="11541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2"/>
          <p:cNvSpPr txBox="1">
            <a:spLocks noRot="1" noChangeArrowheads="1"/>
          </p:cNvSpPr>
          <p:nvPr/>
        </p:nvSpPr>
        <p:spPr>
          <a:xfrm>
            <a:off x="107504" y="5772256"/>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COORD. DE VIRAJE</a:t>
            </a:r>
          </a:p>
        </p:txBody>
      </p:sp>
      <p:sp>
        <p:nvSpPr>
          <p:cNvPr id="18" name="Rectangle 2"/>
          <p:cNvSpPr txBox="1">
            <a:spLocks noRot="1" noChangeArrowheads="1"/>
          </p:cNvSpPr>
          <p:nvPr/>
        </p:nvSpPr>
        <p:spPr>
          <a:xfrm>
            <a:off x="1475656" y="5216350"/>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 GIRO DIREC.</a:t>
            </a:r>
          </a:p>
        </p:txBody>
      </p:sp>
      <p:sp>
        <p:nvSpPr>
          <p:cNvPr id="19" name="Rectangle 2"/>
          <p:cNvSpPr txBox="1">
            <a:spLocks noRot="1" noChangeArrowheads="1"/>
          </p:cNvSpPr>
          <p:nvPr/>
        </p:nvSpPr>
        <p:spPr>
          <a:xfrm>
            <a:off x="1187624" y="6237312"/>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IND. DE SUCCION</a:t>
            </a:r>
          </a:p>
        </p:txBody>
      </p:sp>
      <p:sp>
        <p:nvSpPr>
          <p:cNvPr id="20" name="Rectangle 2"/>
          <p:cNvSpPr txBox="1">
            <a:spLocks noRot="1" noChangeArrowheads="1"/>
          </p:cNvSpPr>
          <p:nvPr/>
        </p:nvSpPr>
        <p:spPr>
          <a:xfrm>
            <a:off x="2771800" y="5772256"/>
            <a:ext cx="2016224" cy="465056"/>
          </a:xfrm>
          <a:prstGeom prst="rect">
            <a:avLst/>
          </a:prstGeom>
          <a:ln>
            <a:noFill/>
          </a:ln>
        </p:spPr>
        <p:txBody>
          <a:bodyPr lIns="0" tIns="0" rIns="18288" bIns="0" anchor="b">
            <a:normAutofit fontScale="925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s-ES" sz="1800" u="sng" dirty="0">
                <a:solidFill>
                  <a:srgbClr val="FF0000"/>
                </a:solidFill>
              </a:rPr>
              <a:t>IND. ASCENSO Y DESCENSO</a:t>
            </a:r>
          </a:p>
        </p:txBody>
      </p:sp>
      <p:sp>
        <p:nvSpPr>
          <p:cNvPr id="21" name="Rectangle 2"/>
          <p:cNvSpPr txBox="1">
            <a:spLocks noRot="1" noChangeArrowheads="1"/>
          </p:cNvSpPr>
          <p:nvPr/>
        </p:nvSpPr>
        <p:spPr>
          <a:xfrm>
            <a:off x="4008548" y="4983822"/>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RELOJ</a:t>
            </a:r>
          </a:p>
        </p:txBody>
      </p:sp>
      <p:sp>
        <p:nvSpPr>
          <p:cNvPr id="22" name="Rectangle 2"/>
          <p:cNvSpPr txBox="1">
            <a:spLocks noRot="1" noChangeArrowheads="1"/>
          </p:cNvSpPr>
          <p:nvPr/>
        </p:nvSpPr>
        <p:spPr>
          <a:xfrm>
            <a:off x="6821346" y="5334859"/>
            <a:ext cx="2016224"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HOROMETRO</a:t>
            </a:r>
          </a:p>
        </p:txBody>
      </p:sp>
      <p:cxnSp>
        <p:nvCxnSpPr>
          <p:cNvPr id="23" name="22 Conector recto de flecha"/>
          <p:cNvCxnSpPr/>
          <p:nvPr/>
        </p:nvCxnSpPr>
        <p:spPr>
          <a:xfrm>
            <a:off x="827088" y="4581525"/>
            <a:ext cx="0" cy="14239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1042988" y="3573463"/>
            <a:ext cx="433387" cy="2895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1619250" y="4508500"/>
            <a:ext cx="180975" cy="939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3059113" y="4292600"/>
            <a:ext cx="433387" cy="147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3779838" y="4581525"/>
            <a:ext cx="228600" cy="635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V="1">
            <a:off x="7380288" y="4581525"/>
            <a:ext cx="449262" cy="8667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
          <p:cNvSpPr txBox="1">
            <a:spLocks noRot="1" noChangeArrowheads="1"/>
          </p:cNvSpPr>
          <p:nvPr/>
        </p:nvSpPr>
        <p:spPr>
          <a:xfrm>
            <a:off x="331787" y="-171400"/>
            <a:ext cx="8510588" cy="679450"/>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s-ES" sz="2800" u="sng" dirty="0">
                <a:solidFill>
                  <a:srgbClr val="FF0000"/>
                </a:solidFill>
                <a:effectLst>
                  <a:outerShdw blurRad="38100" dist="38100" dir="2700000" algn="tl">
                    <a:srgbClr val="000000">
                      <a:alpha val="43137"/>
                    </a:srgbClr>
                  </a:outerShdw>
                </a:effectLst>
              </a:rPr>
              <a:t>PANEL DE INSTRUMENTO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285720" y="2071678"/>
            <a:ext cx="10501385" cy="3046988"/>
          </a:xfrm>
          <a:prstGeom prst="rect">
            <a:avLst/>
          </a:prstGeom>
          <a:noFill/>
        </p:spPr>
        <p:txBody>
          <a:bodyPr wrap="square" lIns="91440" tIns="45720" rIns="91440" bIns="45720">
            <a:spAutoFit/>
            <a:scene3d>
              <a:camera prst="perspectiveContrastingRightFacing"/>
              <a:lightRig rig="threePt" dir="t"/>
            </a:scene3d>
          </a:bodyPr>
          <a:lstStyle/>
          <a:p>
            <a:pPr algn="ctr"/>
            <a:r>
              <a:rPr lang="es-ES" sz="9600" b="1" dirty="0">
                <a:ln w="38100">
                  <a:solidFill>
                    <a:srgbClr val="FFFF00"/>
                  </a:solidFill>
                </a:ln>
                <a:solidFill>
                  <a:srgbClr val="002060"/>
                </a:solidFill>
                <a:effectLst>
                  <a:innerShdw blurRad="69850" dist="43180" dir="5400000">
                    <a:srgbClr val="000000">
                      <a:alpha val="65000"/>
                    </a:srgbClr>
                  </a:innerShdw>
                </a:effectLst>
                <a:latin typeface="Stencil" pitchFamily="82" charset="0"/>
              </a:rPr>
              <a:t>SISTEMAS DEL MOTOR</a:t>
            </a:r>
            <a:endParaRPr lang="es-ES" sz="9600" b="1" cap="none" spc="0" dirty="0">
              <a:ln w="38100">
                <a:solidFill>
                  <a:srgbClr val="FFFF00"/>
                </a:solidFill>
              </a:ln>
              <a:solidFill>
                <a:srgbClr val="002060"/>
              </a:solidFill>
              <a:effectLst>
                <a:innerShdw blurRad="69850" dist="43180" dir="5400000">
                  <a:srgbClr val="000000">
                    <a:alpha val="65000"/>
                  </a:srgbClr>
                </a:innerShdw>
              </a:effectLst>
              <a:latin typeface="Stencil" pitchFamily="8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bwMode="auto">
          <a:xfrm>
            <a:off x="193675" y="287338"/>
            <a:ext cx="8842375" cy="4641860"/>
          </a:xfrm>
          <a:prstGeom prst="rect">
            <a:avLst/>
          </a:prstGeom>
          <a:noFill/>
          <a:ln w="9525">
            <a:noFill/>
            <a:miter lim="800000"/>
            <a:headEnd/>
            <a:tailEnd/>
          </a:ln>
        </p:spPr>
        <p:txBody>
          <a:bodyPr lIns="0" rIns="18288"/>
          <a:lstStyle/>
          <a:p>
            <a:pPr>
              <a:lnSpc>
                <a:spcPct val="90000"/>
              </a:lnSpc>
              <a:spcBef>
                <a:spcPct val="20000"/>
              </a:spcBef>
              <a:buClr>
                <a:srgbClr val="0BD0D9"/>
              </a:buClr>
              <a:buSzPct val="95000"/>
              <a:buFont typeface="Wingdings 2" pitchFamily="18" charset="2"/>
              <a:buNone/>
            </a:pPr>
            <a:r>
              <a:rPr lang="es-ES" sz="2800" b="1" u="sng" dirty="0">
                <a:latin typeface="Calibri" pitchFamily="34" charset="0"/>
              </a:rPr>
              <a:t>SISTEMAS DEL MOTOR</a:t>
            </a:r>
          </a:p>
          <a:p>
            <a:pPr>
              <a:lnSpc>
                <a:spcPct val="90000"/>
              </a:lnSpc>
              <a:spcBef>
                <a:spcPct val="20000"/>
              </a:spcBef>
              <a:buClr>
                <a:srgbClr val="0BD0D9"/>
              </a:buClr>
              <a:buSzPct val="95000"/>
              <a:buFont typeface="Wingdings 2" pitchFamily="18" charset="2"/>
              <a:buNone/>
            </a:pPr>
            <a:endParaRPr lang="es-ES" sz="1200" b="1" u="sng" dirty="0">
              <a:latin typeface="Calibri" pitchFamily="34" charset="0"/>
            </a:endParaRPr>
          </a:p>
          <a:p>
            <a:pPr marL="274320" indent="-274320">
              <a:buClr>
                <a:srgbClr val="FFFF00"/>
              </a:buClr>
              <a:buFont typeface="Wingdings" pitchFamily="2" charset="2"/>
              <a:buChar char="ü"/>
              <a:defRPr/>
            </a:pPr>
            <a:r>
              <a:rPr lang="es-ES" sz="2400" dirty="0">
                <a:solidFill>
                  <a:schemeClr val="bg1">
                    <a:lumMod val="95000"/>
                  </a:schemeClr>
                </a:solidFill>
              </a:rPr>
              <a:t>SISTEMA DE COMBUSTIBLE .</a:t>
            </a:r>
          </a:p>
          <a:p>
            <a:pPr marL="274320" indent="-274320">
              <a:buClr>
                <a:srgbClr val="FFFF00"/>
              </a:buClr>
              <a:buFont typeface="Wingdings" pitchFamily="2" charset="2"/>
              <a:buChar char="ü"/>
              <a:defRPr/>
            </a:pPr>
            <a:r>
              <a:rPr lang="es-ES" sz="2400" dirty="0">
                <a:solidFill>
                  <a:schemeClr val="bg1">
                    <a:lumMod val="95000"/>
                  </a:schemeClr>
                </a:solidFill>
              </a:rPr>
              <a:t>SISTEMA DE LUBRICACION.</a:t>
            </a:r>
          </a:p>
          <a:p>
            <a:pPr marL="274320" indent="-274320">
              <a:buClr>
                <a:srgbClr val="FFFF00"/>
              </a:buClr>
              <a:buFont typeface="Wingdings" pitchFamily="2" charset="2"/>
              <a:buChar char="ü"/>
              <a:defRPr/>
            </a:pPr>
            <a:r>
              <a:rPr lang="es-ES" sz="2400" dirty="0">
                <a:solidFill>
                  <a:schemeClr val="bg1">
                    <a:lumMod val="95000"/>
                  </a:schemeClr>
                </a:solidFill>
              </a:rPr>
              <a:t>SISTEMA DE FRENOS .</a:t>
            </a:r>
          </a:p>
          <a:p>
            <a:pPr marL="274320" indent="-274320">
              <a:buClr>
                <a:srgbClr val="FFFF00"/>
              </a:buClr>
              <a:buFont typeface="Wingdings" pitchFamily="2" charset="2"/>
              <a:buChar char="ü"/>
              <a:defRPr/>
            </a:pPr>
            <a:r>
              <a:rPr lang="es-ES" sz="2400" dirty="0">
                <a:solidFill>
                  <a:schemeClr val="bg1">
                    <a:lumMod val="95000"/>
                  </a:schemeClr>
                </a:solidFill>
              </a:rPr>
              <a:t>SISTEMA DE ENFRIAMIENTO Y REFRIGERACION.</a:t>
            </a:r>
          </a:p>
          <a:p>
            <a:pPr marL="274320" indent="-274320">
              <a:buClr>
                <a:srgbClr val="FFFF00"/>
              </a:buClr>
              <a:buFont typeface="Wingdings" pitchFamily="2" charset="2"/>
              <a:buChar char="ü"/>
              <a:defRPr/>
            </a:pPr>
            <a:r>
              <a:rPr lang="es-ES" sz="2400" dirty="0">
                <a:solidFill>
                  <a:schemeClr val="bg1">
                    <a:lumMod val="95000"/>
                  </a:schemeClr>
                </a:solidFill>
              </a:rPr>
              <a:t>SISTEMA DE ENCENCIDO  Y ARRANQUE.</a:t>
            </a:r>
          </a:p>
          <a:p>
            <a:pPr marL="274320" indent="-274320">
              <a:buClr>
                <a:srgbClr val="FFFF00"/>
              </a:buClr>
              <a:buFont typeface="Wingdings" pitchFamily="2" charset="2"/>
              <a:buChar char="ü"/>
              <a:defRPr/>
            </a:pPr>
            <a:r>
              <a:rPr lang="es-ES" sz="2400" dirty="0">
                <a:solidFill>
                  <a:schemeClr val="bg1">
                    <a:lumMod val="95000"/>
                  </a:schemeClr>
                </a:solidFill>
              </a:rPr>
              <a:t>SISTEMA DE ESCAPE.</a:t>
            </a:r>
          </a:p>
          <a:p>
            <a:pPr marL="274320" indent="-274320">
              <a:buClr>
                <a:srgbClr val="FFFF00"/>
              </a:buClr>
              <a:buFont typeface="Wingdings" pitchFamily="2" charset="2"/>
              <a:buChar char="ü"/>
              <a:defRPr/>
            </a:pPr>
            <a:r>
              <a:rPr lang="es-ES" sz="2400" dirty="0">
                <a:solidFill>
                  <a:schemeClr val="bg1">
                    <a:lumMod val="95000"/>
                  </a:schemeClr>
                </a:solidFill>
              </a:rPr>
              <a:t>SISTEMA DE INDUCCION DE AIRE .</a:t>
            </a:r>
          </a:p>
          <a:p>
            <a:pPr marL="274320" indent="-274320">
              <a:buClr>
                <a:srgbClr val="FFFF00"/>
              </a:buClr>
              <a:buFont typeface="Wingdings" pitchFamily="2" charset="2"/>
              <a:buChar char="ü"/>
              <a:defRPr/>
            </a:pPr>
            <a:r>
              <a:rPr lang="es-ES" sz="2400" dirty="0">
                <a:solidFill>
                  <a:schemeClr val="bg1">
                    <a:lumMod val="95000"/>
                  </a:schemeClr>
                </a:solidFill>
              </a:rPr>
              <a:t>SISTEMA ELECTRICO. </a:t>
            </a:r>
          </a:p>
          <a:p>
            <a:pPr marL="274320" indent="-274320">
              <a:buClr>
                <a:srgbClr val="FFFF00"/>
              </a:buClr>
              <a:buFont typeface="Wingdings" pitchFamily="2" charset="2"/>
              <a:buChar char="ü"/>
              <a:defRPr/>
            </a:pPr>
            <a:r>
              <a:rPr lang="es-ES" sz="2400" dirty="0">
                <a:solidFill>
                  <a:schemeClr val="bg1">
                    <a:lumMod val="95000"/>
                  </a:schemeClr>
                </a:solidFill>
              </a:rPr>
              <a:t>SISTEMA DE VACIO O SUCCION.</a:t>
            </a:r>
          </a:p>
          <a:p>
            <a:pPr>
              <a:lnSpc>
                <a:spcPct val="90000"/>
              </a:lnSpc>
              <a:spcBef>
                <a:spcPct val="20000"/>
              </a:spcBef>
              <a:buClr>
                <a:srgbClr val="0BD0D9"/>
              </a:buClr>
              <a:buSzPct val="95000"/>
              <a:buFont typeface="Wingdings 2" pitchFamily="18" charset="2"/>
              <a:buNone/>
            </a:pPr>
            <a:endParaRPr lang="es-ES" sz="2800" b="1" u="sng" dirty="0">
              <a:latin typeface="Calibri" pitchFamily="34" charset="0"/>
            </a:endParaRPr>
          </a:p>
          <a:p>
            <a:pPr>
              <a:lnSpc>
                <a:spcPct val="90000"/>
              </a:lnSpc>
              <a:spcBef>
                <a:spcPct val="20000"/>
              </a:spcBef>
              <a:buClr>
                <a:srgbClr val="0BD0D9"/>
              </a:buClr>
              <a:buSzPct val="95000"/>
              <a:buFont typeface="Wingdings 2" pitchFamily="18" charset="2"/>
              <a:buNone/>
            </a:pPr>
            <a:endParaRPr lang="es-ES" sz="2800" b="1" u="sng" dirty="0">
              <a:latin typeface="Calibri" pitchFamily="34" charset="0"/>
            </a:endParaRPr>
          </a:p>
        </p:txBody>
      </p:sp>
      <p:pic>
        <p:nvPicPr>
          <p:cNvPr id="4" name="Picture 4" descr="D:\cessna 152\fotos pa instruccion\motor 1.jpg"/>
          <p:cNvPicPr>
            <a:picLocks noChangeAspect="1" noChangeArrowheads="1"/>
          </p:cNvPicPr>
          <p:nvPr/>
        </p:nvPicPr>
        <p:blipFill>
          <a:blip r:embed="rId3" cstate="print"/>
          <a:srcRect/>
          <a:stretch>
            <a:fillRect/>
          </a:stretch>
        </p:blipFill>
        <p:spPr bwMode="auto">
          <a:xfrm>
            <a:off x="785816" y="4357694"/>
            <a:ext cx="3571870" cy="2383865"/>
          </a:xfrm>
          <a:prstGeom prst="rect">
            <a:avLst/>
          </a:prstGeom>
          <a:noFill/>
          <a:ln w="9525">
            <a:noFill/>
            <a:miter lim="800000"/>
            <a:headEnd/>
            <a:tailEnd/>
          </a:ln>
        </p:spPr>
      </p:pic>
      <p:pic>
        <p:nvPicPr>
          <p:cNvPr id="5" name="Picture 5" descr="D:\cessna 152\fotos pa instruccion\motor 3.jpg"/>
          <p:cNvPicPr>
            <a:picLocks noChangeAspect="1" noChangeArrowheads="1"/>
          </p:cNvPicPr>
          <p:nvPr/>
        </p:nvPicPr>
        <p:blipFill>
          <a:blip r:embed="rId4" cstate="print"/>
          <a:srcRect/>
          <a:stretch>
            <a:fillRect/>
          </a:stretch>
        </p:blipFill>
        <p:spPr bwMode="auto">
          <a:xfrm>
            <a:off x="4857751" y="4301257"/>
            <a:ext cx="3500463" cy="2413891"/>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dirty="0">
                <a:latin typeface="+mj-lt"/>
              </a:rPr>
              <a:t>1.	</a:t>
            </a:r>
            <a:r>
              <a:rPr lang="en-GB" sz="2800" b="1" u="sng" dirty="0">
                <a:latin typeface="+mj-lt"/>
              </a:rPr>
              <a:t>SISTEMA DE COMBUSTIBLE</a:t>
            </a:r>
          </a:p>
          <a:p>
            <a:pPr lvl="1" algn="just">
              <a:lnSpc>
                <a:spcPct val="90000"/>
              </a:lnSpc>
              <a:spcBef>
                <a:spcPct val="20000"/>
              </a:spcBef>
              <a:buClr>
                <a:srgbClr val="FF0000"/>
              </a:buClr>
              <a:defRPr/>
            </a:pPr>
            <a:endParaRPr lang="en-GB" sz="800" b="1" u="sng" dirty="0">
              <a:latin typeface="+mj-lt"/>
            </a:endParaRPr>
          </a:p>
          <a:p>
            <a:pPr lvl="1" algn="just">
              <a:lnSpc>
                <a:spcPct val="90000"/>
              </a:lnSpc>
              <a:spcBef>
                <a:spcPct val="20000"/>
              </a:spcBef>
              <a:buClr>
                <a:srgbClr val="FFFF00"/>
              </a:buClr>
              <a:buFont typeface="Arial" pitchFamily="34" charset="0"/>
              <a:buChar char="•"/>
              <a:defRPr/>
            </a:pPr>
            <a:r>
              <a:rPr lang="es-ES" sz="2400" dirty="0">
                <a:solidFill>
                  <a:schemeClr val="bg1"/>
                </a:solidFill>
              </a:rPr>
              <a:t> 	El avión esta equipado con un sistema de tanques de 	gasolina 	(standard) de 13 galones cada uno.</a:t>
            </a:r>
          </a:p>
          <a:p>
            <a:pPr lvl="1" algn="just">
              <a:lnSpc>
                <a:spcPct val="90000"/>
              </a:lnSpc>
              <a:spcBef>
                <a:spcPct val="20000"/>
              </a:spcBef>
              <a:buClr>
                <a:srgbClr val="FFFF00"/>
              </a:buClr>
              <a:buFont typeface="Arial" pitchFamily="34" charset="0"/>
              <a:buChar char="•"/>
              <a:defRPr/>
            </a:pPr>
            <a:r>
              <a:rPr lang="es-ES" sz="2400" dirty="0">
                <a:solidFill>
                  <a:schemeClr val="bg1"/>
                </a:solidFill>
              </a:rPr>
              <a:t>  	Ambos tanques están con su correspondiente tubería de 	ventilación, también hay una válvula selectora ubicada 	dentro de las cabinas, un filtro de combustible </a:t>
            </a:r>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txBox="1">
            <a:spLocks noRot="1" noChangeArrowheads="1"/>
          </p:cNvSpPr>
          <p:nvPr/>
        </p:nvSpPr>
        <p:spPr>
          <a:xfrm>
            <a:off x="301625" y="176194"/>
            <a:ext cx="8510588" cy="7524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sng" strike="noStrike" kern="1200" cap="none" spc="0" normalizeH="0" baseline="0" noProof="0" dirty="0">
                <a:ln>
                  <a:noFill/>
                </a:ln>
                <a:solidFill>
                  <a:schemeClr val="tx1"/>
                </a:solidFill>
                <a:effectLst/>
                <a:uLnTx/>
                <a:uFillTx/>
                <a:latin typeface="+mj-lt"/>
                <a:ea typeface="+mj-ea"/>
                <a:cs typeface="+mj-cs"/>
              </a:rPr>
              <a:t>CONOCIMIENTOS GENERALES</a:t>
            </a:r>
          </a:p>
        </p:txBody>
      </p:sp>
      <p:sp>
        <p:nvSpPr>
          <p:cNvPr id="4" name="Rectangle 3"/>
          <p:cNvSpPr txBox="1">
            <a:spLocks noRot="1" noChangeArrowheads="1"/>
          </p:cNvSpPr>
          <p:nvPr/>
        </p:nvSpPr>
        <p:spPr>
          <a:xfrm>
            <a:off x="214313" y="1122388"/>
            <a:ext cx="8786843" cy="4878380"/>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es-ES" sz="2800" b="1" i="0" u="sng" strike="noStrike" kern="1200" cap="none" spc="0" normalizeH="0" baseline="0" noProof="0" dirty="0">
                <a:ln>
                  <a:noFill/>
                </a:ln>
                <a:effectLst/>
                <a:uLnTx/>
                <a:uFillTx/>
                <a:latin typeface="+mj-lt"/>
                <a:ea typeface="+mn-ea"/>
                <a:cs typeface="+mn-cs"/>
              </a:rPr>
              <a:t>MOTOR</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s-ES" sz="2400" b="1" i="0" u="sng" strike="noStrike" kern="1200" cap="none" spc="0" normalizeH="0" baseline="0" noProof="0" dirty="0">
              <a:ln>
                <a:noFill/>
              </a:ln>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es-ES" sz="2400" b="1" i="0" u="none" strike="noStrike" kern="1200" cap="none" spc="0" normalizeH="0" baseline="0" noProof="0" dirty="0">
                <a:ln>
                  <a:noFill/>
                </a:ln>
                <a:solidFill>
                  <a:schemeClr val="bg1"/>
                </a:solidFill>
                <a:effectLst/>
                <a:uLnTx/>
                <a:uFillTx/>
                <a:latin typeface="+mj-lt"/>
                <a:ea typeface="+mn-ea"/>
                <a:cs typeface="+mn-cs"/>
              </a:rPr>
              <a:t>MODELO</a:t>
            </a:r>
            <a:r>
              <a:rPr kumimoji="0" lang="es-ES" sz="2400" b="1" i="0" u="none" strike="noStrike" kern="1200" cap="none" spc="0" normalizeH="0" baseline="0" noProof="0" dirty="0">
                <a:ln>
                  <a:noFill/>
                </a:ln>
                <a:solidFill>
                  <a:srgbClr val="7030A0"/>
                </a:solidFill>
                <a:effectLst/>
                <a:uLnTx/>
                <a:uFillTx/>
                <a:latin typeface="+mj-lt"/>
                <a:ea typeface="+mn-ea"/>
                <a:cs typeface="+mn-cs"/>
              </a:rPr>
              <a:t>		……..……………………………..</a:t>
            </a:r>
            <a:r>
              <a:rPr kumimoji="0" lang="es-ES" sz="2400" b="1" i="0" u="none" strike="noStrike" kern="1200" cap="none" spc="0" normalizeH="0" baseline="0" noProof="0" dirty="0">
                <a:ln>
                  <a:noFill/>
                </a:ln>
                <a:solidFill>
                  <a:srgbClr val="FF3300"/>
                </a:solidFill>
                <a:effectLst/>
                <a:uLnTx/>
                <a:uFillTx/>
                <a:latin typeface="+mj-lt"/>
                <a:ea typeface="+mn-ea"/>
                <a:cs typeface="+mn-cs"/>
              </a:rPr>
              <a:t>	</a:t>
            </a:r>
            <a:r>
              <a:rPr kumimoji="0" lang="es-ES" sz="2400" b="1" i="0" u="none" strike="noStrike" kern="1200" cap="none" spc="0" normalizeH="0" baseline="0" noProof="0" dirty="0">
                <a:ln>
                  <a:noFill/>
                </a:ln>
                <a:solidFill>
                  <a:srgbClr val="FF0000"/>
                </a:solidFill>
                <a:effectLst/>
                <a:uLnTx/>
                <a:uFillTx/>
                <a:latin typeface="+mj-lt"/>
                <a:ea typeface="+mn-ea"/>
                <a:cs typeface="+mn-cs"/>
              </a:rPr>
              <a:t>O-235 L2C</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sz="2400" b="1" i="0" u="none" strike="noStrike" kern="1200" cap="none" spc="0" normalizeH="0" baseline="0" noProof="0" dirty="0">
                <a:ln>
                  <a:noFill/>
                </a:ln>
                <a:solidFill>
                  <a:schemeClr val="bg1"/>
                </a:solidFill>
                <a:effectLst/>
                <a:uLnTx/>
                <a:uFillTx/>
                <a:latin typeface="+mj-lt"/>
                <a:ea typeface="+mn-ea"/>
                <a:cs typeface="+mn-cs"/>
              </a:rPr>
              <a:t>FABRICANTE</a:t>
            </a:r>
            <a:r>
              <a:rPr kumimoji="0" lang="es-ES" sz="2400" b="1" i="0" u="none" strike="noStrike" kern="1200" cap="none" spc="0" normalizeH="0" baseline="0" noProof="0" dirty="0">
                <a:ln>
                  <a:noFill/>
                </a:ln>
                <a:solidFill>
                  <a:srgbClr val="7030A0"/>
                </a:solidFill>
                <a:effectLst/>
                <a:uLnTx/>
                <a:uFillTx/>
                <a:latin typeface="+mj-lt"/>
                <a:ea typeface="+mn-ea"/>
                <a:cs typeface="+mn-cs"/>
              </a:rPr>
              <a:t>		 ….………………………………..</a:t>
            </a:r>
            <a:r>
              <a:rPr kumimoji="0" lang="es-ES" sz="2400" b="1" i="0" u="none" strike="noStrike" kern="1200" cap="none" spc="0" normalizeH="0" baseline="0" noProof="0" dirty="0">
                <a:ln>
                  <a:noFill/>
                </a:ln>
                <a:solidFill>
                  <a:srgbClr val="FF3300"/>
                </a:solidFill>
                <a:effectLst/>
                <a:uLnTx/>
                <a:uFillTx/>
                <a:latin typeface="+mj-lt"/>
                <a:ea typeface="+mn-ea"/>
                <a:cs typeface="+mn-cs"/>
              </a:rPr>
              <a:t>	</a:t>
            </a:r>
            <a:r>
              <a:rPr kumimoji="0" lang="es-ES" sz="2400" b="1" i="0" u="none" strike="noStrike" kern="1200" cap="none" spc="0" normalizeH="0" baseline="0" noProof="0" dirty="0">
                <a:ln>
                  <a:noFill/>
                </a:ln>
                <a:solidFill>
                  <a:srgbClr val="FF0000"/>
                </a:solidFill>
                <a:effectLst/>
                <a:uLnTx/>
                <a:uFillTx/>
                <a:latin typeface="+mj-lt"/>
                <a:ea typeface="+mn-ea"/>
                <a:cs typeface="+mn-cs"/>
              </a:rPr>
              <a:t>AVCO LYCOMING</a:t>
            </a:r>
            <a:endParaRPr kumimoji="0" lang="en-GB" sz="2400" b="0" i="0" u="none" strike="noStrike" kern="1200" cap="none" spc="0" normalizeH="0" baseline="0" noProof="0" dirty="0">
              <a:ln>
                <a:noFill/>
              </a:ln>
              <a:solidFill>
                <a:srgbClr val="FF00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chemeClr val="bg1"/>
                </a:solidFill>
                <a:effectLst/>
                <a:uLnTx/>
                <a:uFillTx/>
                <a:latin typeface="+mj-lt"/>
                <a:ea typeface="+mn-ea"/>
                <a:cs typeface="+mn-cs"/>
              </a:rPr>
              <a:t>POTENCIA</a:t>
            </a:r>
            <a:r>
              <a:rPr kumimoji="0" lang="en-GB" sz="2400" b="0" i="0" u="none" strike="noStrike" kern="1200" cap="none" spc="0" normalizeH="0" baseline="0" noProof="0" dirty="0">
                <a:ln>
                  <a:noFill/>
                </a:ln>
                <a:solidFill>
                  <a:srgbClr val="FF3300"/>
                </a:solidFill>
                <a:effectLst/>
                <a:uLnTx/>
                <a:uFillTx/>
                <a:latin typeface="+mj-lt"/>
                <a:ea typeface="+mn-ea"/>
                <a:cs typeface="+mn-cs"/>
              </a:rPr>
              <a:t>		</a:t>
            </a:r>
            <a:r>
              <a:rPr kumimoji="0" lang="en-GB" sz="2400" b="1" i="0" u="none" strike="noStrike" kern="1200" cap="none" spc="0" normalizeH="0" baseline="0" noProof="0" dirty="0">
                <a:ln>
                  <a:noFill/>
                </a:ln>
                <a:solidFill>
                  <a:srgbClr val="7030A0"/>
                </a:solidFill>
                <a:effectLst/>
                <a:uLnTx/>
                <a:uFillTx/>
                <a:latin typeface="+mj-lt"/>
                <a:ea typeface="+mn-ea"/>
                <a:cs typeface="+mn-cs"/>
              </a:rPr>
              <a:t>…………………………………….</a:t>
            </a:r>
            <a:r>
              <a:rPr kumimoji="0" lang="en-GB" sz="2400" b="0" i="0" u="none" strike="noStrike" kern="1200" cap="none" spc="0" normalizeH="0" baseline="0" noProof="0" dirty="0">
                <a:ln>
                  <a:noFill/>
                </a:ln>
                <a:solidFill>
                  <a:srgbClr val="FF3300"/>
                </a:solidFill>
                <a:effectLst/>
                <a:uLnTx/>
                <a:uFillTx/>
                <a:latin typeface="+mj-lt"/>
                <a:ea typeface="+mn-ea"/>
                <a:cs typeface="+mn-cs"/>
              </a:rPr>
              <a:t>	</a:t>
            </a:r>
            <a:r>
              <a:rPr kumimoji="0" lang="en-GB" sz="2400" b="1" i="0" u="none" strike="noStrike" kern="1200" cap="none" spc="0" normalizeH="0" baseline="0" noProof="0" dirty="0">
                <a:ln>
                  <a:noFill/>
                </a:ln>
                <a:solidFill>
                  <a:srgbClr val="FF0000"/>
                </a:solidFill>
                <a:effectLst/>
                <a:uLnTx/>
                <a:uFillTx/>
                <a:latin typeface="+mj-lt"/>
                <a:ea typeface="+mn-ea"/>
                <a:cs typeface="+mn-cs"/>
              </a:rPr>
              <a:t>110 BHP</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chemeClr val="bg1"/>
                </a:solidFill>
                <a:effectLst/>
                <a:uLnTx/>
                <a:uFillTx/>
                <a:latin typeface="+mj-lt"/>
                <a:ea typeface="+mn-ea"/>
                <a:cs typeface="+mn-cs"/>
              </a:rPr>
              <a:t>MAXIMAS RPM </a:t>
            </a:r>
            <a:r>
              <a:rPr kumimoji="0" lang="en-GB" sz="2400" b="0" i="0" u="none" strike="noStrike" kern="1200" cap="none" spc="0" normalizeH="0" baseline="0" noProof="0" dirty="0">
                <a:ln>
                  <a:noFill/>
                </a:ln>
                <a:solidFill>
                  <a:srgbClr val="FF3300"/>
                </a:solidFill>
                <a:effectLst/>
                <a:uLnTx/>
                <a:uFillTx/>
                <a:latin typeface="+mj-lt"/>
                <a:ea typeface="+mn-ea"/>
                <a:cs typeface="+mn-cs"/>
              </a:rPr>
              <a:t>	</a:t>
            </a:r>
            <a:r>
              <a:rPr kumimoji="0" lang="en-GB" sz="2400" b="1" i="0" u="none" strike="noStrike" kern="1200" cap="none" spc="0" normalizeH="0" baseline="0" noProof="0" dirty="0">
                <a:ln>
                  <a:noFill/>
                </a:ln>
                <a:solidFill>
                  <a:srgbClr val="7030A0"/>
                </a:solidFill>
                <a:effectLst/>
                <a:uLnTx/>
                <a:uFillTx/>
                <a:latin typeface="+mj-lt"/>
                <a:ea typeface="+mn-ea"/>
                <a:cs typeface="+mn-cs"/>
              </a:rPr>
              <a:t>…………………………............</a:t>
            </a:r>
            <a:r>
              <a:rPr kumimoji="0" lang="en-GB" sz="2400" b="0" i="0" u="none" strike="noStrike" kern="1200" cap="none" spc="0" normalizeH="0" baseline="0" noProof="0" dirty="0">
                <a:ln>
                  <a:noFill/>
                </a:ln>
                <a:solidFill>
                  <a:srgbClr val="FF3300"/>
                </a:solidFill>
                <a:effectLst/>
                <a:uLnTx/>
                <a:uFillTx/>
                <a:latin typeface="+mj-lt"/>
                <a:ea typeface="+mn-ea"/>
                <a:cs typeface="+mn-cs"/>
              </a:rPr>
              <a:t>	</a:t>
            </a:r>
            <a:r>
              <a:rPr kumimoji="0" lang="en-GB" sz="2400" b="1" i="0" u="none" strike="noStrike" kern="1200" cap="none" spc="0" normalizeH="0" baseline="0" noProof="0" dirty="0">
                <a:ln>
                  <a:noFill/>
                </a:ln>
                <a:solidFill>
                  <a:srgbClr val="FF0000"/>
                </a:solidFill>
                <a:effectLst/>
                <a:uLnTx/>
                <a:uFillTx/>
                <a:latin typeface="+mj-lt"/>
                <a:ea typeface="+mn-ea"/>
                <a:cs typeface="+mn-cs"/>
              </a:rPr>
              <a:t>2550 RPM</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chemeClr val="bg1"/>
                </a:solidFill>
                <a:effectLst/>
                <a:uLnTx/>
                <a:uFillTx/>
                <a:latin typeface="+mj-lt"/>
                <a:ea typeface="+mn-ea"/>
                <a:cs typeface="+mn-cs"/>
              </a:rPr>
              <a:t>MINIMAS RPM</a:t>
            </a:r>
            <a:r>
              <a:rPr kumimoji="0" lang="en-GB" sz="2400" b="1" i="0" u="none" strike="noStrike" kern="1200" cap="none" spc="0" normalizeH="0" baseline="0" noProof="0" dirty="0">
                <a:ln>
                  <a:noFill/>
                </a:ln>
                <a:solidFill>
                  <a:srgbClr val="7030A0"/>
                </a:solidFill>
                <a:effectLst/>
                <a:uLnTx/>
                <a:uFillTx/>
                <a:latin typeface="+mj-lt"/>
                <a:ea typeface="+mn-ea"/>
                <a:cs typeface="+mn-cs"/>
              </a:rPr>
              <a:t>	…………………………............	</a:t>
            </a:r>
            <a:r>
              <a:rPr kumimoji="0" lang="en-GB" sz="2400" b="1" i="0" u="none" strike="noStrike" kern="1200" cap="none" spc="0" normalizeH="0" baseline="0" noProof="0" dirty="0">
                <a:ln>
                  <a:noFill/>
                </a:ln>
                <a:solidFill>
                  <a:srgbClr val="FF0000"/>
                </a:solidFill>
                <a:effectLst/>
                <a:uLnTx/>
                <a:uFillTx/>
                <a:latin typeface="+mj-lt"/>
                <a:ea typeface="+mn-ea"/>
                <a:cs typeface="+mn-cs"/>
              </a:rPr>
              <a:t>650 RPM  </a:t>
            </a:r>
          </a:p>
        </p:txBody>
      </p:sp>
      <p:pic>
        <p:nvPicPr>
          <p:cNvPr id="5" name="Picture 7" descr="D:\cessna 152\fotos pa instruccion\LYCOO235.jpg"/>
          <p:cNvPicPr>
            <a:picLocks noChangeAspect="1" noChangeArrowheads="1"/>
          </p:cNvPicPr>
          <p:nvPr/>
        </p:nvPicPr>
        <p:blipFill>
          <a:blip r:embed="rId3" cstate="print"/>
          <a:srcRect/>
          <a:stretch>
            <a:fillRect/>
          </a:stretch>
        </p:blipFill>
        <p:spPr bwMode="auto">
          <a:xfrm>
            <a:off x="2643174" y="4214818"/>
            <a:ext cx="3786214" cy="250357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solidFill>
                  <a:srgbClr val="FF0000"/>
                </a:solidFill>
                <a:latin typeface="+mj-lt"/>
              </a:rPr>
              <a:t>Parte del Sistema de Combustible</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solidFill>
                <a:srgbClr val="FF0000"/>
              </a:solidFill>
              <a:latin typeface="+mj-lt"/>
            </a:endParaRPr>
          </a:p>
          <a:p>
            <a:pPr marL="457200" indent="-457200" algn="just">
              <a:buClr>
                <a:srgbClr val="FFFF00"/>
              </a:buClr>
              <a:buFont typeface="+mj-lt"/>
              <a:buAutoNum type="arabicPeriod"/>
            </a:pPr>
            <a:r>
              <a:rPr lang="es-ES" sz="2400" dirty="0">
                <a:solidFill>
                  <a:schemeClr val="bg1"/>
                </a:solidFill>
              </a:rPr>
              <a:t> 	La aeronave se encuentra equipado con dos tanques 	estándar 	de una capacidad de 13 galones de 	combustible cada uno, con 	un respiradero que permite que 	fluya el combustible por 	gravedad hacia el motor.</a:t>
            </a:r>
          </a:p>
          <a:p>
            <a:pPr marL="457200" indent="-457200" algn="just">
              <a:buClr>
                <a:srgbClr val="FFFF00"/>
              </a:buClr>
              <a:buFont typeface="+mj-lt"/>
              <a:buAutoNum type="arabicPeriod"/>
            </a:pPr>
            <a:r>
              <a:rPr lang="es-ES" sz="2400" dirty="0">
                <a:solidFill>
                  <a:schemeClr val="bg1"/>
                </a:solidFill>
              </a:rPr>
              <a:t> 	Válvula selectora ( de paso de combustible) ubicada en la 	cabina ( parte central de los asientos).</a:t>
            </a:r>
          </a:p>
          <a:p>
            <a:pPr marL="457200" indent="-457200" algn="just">
              <a:buClr>
                <a:srgbClr val="FFFF00"/>
              </a:buClr>
              <a:buFont typeface="+mj-lt"/>
              <a:buAutoNum type="arabicPeriod"/>
            </a:pPr>
            <a:r>
              <a:rPr lang="es-ES" sz="2400" dirty="0">
                <a:solidFill>
                  <a:schemeClr val="bg1"/>
                </a:solidFill>
              </a:rPr>
              <a:t> 	Filtro de combustible.</a:t>
            </a:r>
          </a:p>
          <a:p>
            <a:pPr marL="457200" indent="-457200" algn="just">
              <a:buClr>
                <a:srgbClr val="FFFF00"/>
              </a:buClr>
              <a:buFont typeface="+mj-lt"/>
              <a:buAutoNum type="arabicPeriod"/>
            </a:pPr>
            <a:r>
              <a:rPr lang="es-ES" sz="2400" dirty="0">
                <a:solidFill>
                  <a:schemeClr val="bg1"/>
                </a:solidFill>
              </a:rPr>
              <a:t> 	Cebador manual (primer).</a:t>
            </a:r>
          </a:p>
          <a:p>
            <a:pPr marL="457200" indent="-457200" algn="just">
              <a:buClr>
                <a:srgbClr val="FFFF00"/>
              </a:buClr>
              <a:buFont typeface="+mj-lt"/>
              <a:buAutoNum type="arabicPeriod"/>
            </a:pPr>
            <a:r>
              <a:rPr lang="es-ES" sz="2400" dirty="0">
                <a:solidFill>
                  <a:schemeClr val="bg1"/>
                </a:solidFill>
              </a:rPr>
              <a:t> 	Carburador.</a:t>
            </a:r>
          </a:p>
          <a:p>
            <a:pPr marL="457200" indent="-457200" algn="just">
              <a:buClr>
                <a:srgbClr val="FFFF00"/>
              </a:buClr>
              <a:buFont typeface="+mj-lt"/>
              <a:buAutoNum type="arabicPeriod"/>
            </a:pPr>
            <a:r>
              <a:rPr lang="es-ES" sz="2400" dirty="0">
                <a:solidFill>
                  <a:schemeClr val="bg1"/>
                </a:solidFill>
              </a:rPr>
              <a:t> 	Manetas de control (cable mezcla y acelerador).</a:t>
            </a:r>
          </a:p>
          <a:p>
            <a:pPr marL="457200" indent="-457200" algn="just">
              <a:buClr>
                <a:srgbClr val="FFFF00"/>
              </a:buClr>
              <a:buFont typeface="+mj-lt"/>
              <a:buAutoNum type="arabicPeriod"/>
            </a:pPr>
            <a:r>
              <a:rPr lang="es-ES" sz="2400" dirty="0">
                <a:solidFill>
                  <a:schemeClr val="bg1"/>
                </a:solidFill>
              </a:rPr>
              <a:t> 	Indicadores de cantidad de combustible.</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solidFill>
                <a:srgbClr val="FF0000"/>
              </a:solidFill>
              <a:latin typeface="+mj-lt"/>
            </a:endParaRPr>
          </a:p>
          <a:p>
            <a:pPr lvl="1" algn="just">
              <a:lnSpc>
                <a:spcPct val="90000"/>
              </a:lnSpc>
              <a:spcBef>
                <a:spcPct val="20000"/>
              </a:spcBef>
              <a:buClr>
                <a:srgbClr val="FFFF00"/>
              </a:buClr>
              <a:defRPr/>
            </a:pPr>
            <a:endParaRPr lang="en-GB" sz="800" b="1" u="sng" dirty="0">
              <a:latin typeface="+mj-lt"/>
            </a:endParaRPr>
          </a:p>
          <a:p>
            <a:pPr lvl="1" algn="just">
              <a:lnSpc>
                <a:spcPct val="90000"/>
              </a:lnSpc>
              <a:spcBef>
                <a:spcPct val="20000"/>
              </a:spcBef>
              <a:buClr>
                <a:srgbClr val="FFFF00"/>
              </a:buClr>
              <a:defRPr/>
            </a:pPr>
            <a:endParaRPr lang="es-ES" sz="2400" dirty="0"/>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214313" y="71414"/>
            <a:ext cx="8643967"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err="1">
                <a:solidFill>
                  <a:srgbClr val="FF0000"/>
                </a:solidFill>
                <a:latin typeface="+mj-lt"/>
              </a:rPr>
              <a:t>Funcionamiento</a:t>
            </a:r>
            <a:r>
              <a:rPr lang="en-GB" sz="2800" b="1" u="sng" dirty="0">
                <a:solidFill>
                  <a:srgbClr val="FF0000"/>
                </a:solidFill>
                <a:latin typeface="+mj-lt"/>
              </a:rPr>
              <a:t> del Sistema</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solidFill>
                <a:srgbClr val="FF0000"/>
              </a:solidFill>
              <a:latin typeface="+mj-lt"/>
            </a:endParaRPr>
          </a:p>
          <a:p>
            <a:pPr algn="just">
              <a:buClr>
                <a:srgbClr val="FFFF00"/>
              </a:buClr>
              <a:buFont typeface="Wingdings" pitchFamily="2" charset="2"/>
              <a:buChar char="Ø"/>
            </a:pPr>
            <a:r>
              <a:rPr lang="es-ES" sz="2400" dirty="0">
                <a:solidFill>
                  <a:schemeClr val="bg1"/>
                </a:solidFill>
              </a:rPr>
              <a:t> 	El combustible baja por gravedad desde los tanques a 	través 	de la válvula selectora que esta en el piso, entre 	los dos 	asientos delanteros. Esta llave tiene 2 	posiciones marcadas 	cuando esta en la posición 	ON el combustible pasa a través 	de un filtro o colador, 	hacia el carburador y es en ese 	dispositivo que se 	emulsiona o mezcla la gasolina con el aire 	que 	viene del filtro de aire y así pulverizado, mezclado el aire 	con la gasolina pasa a los cilindros por el sistema de 	admisión  y 	así producir la explosión para el 	funcionamiento del motor.</a:t>
            </a:r>
          </a:p>
          <a:p>
            <a:pPr algn="just">
              <a:buClr>
                <a:srgbClr val="FFFF00"/>
              </a:buClr>
              <a:buFont typeface="Wingdings" pitchFamily="2" charset="2"/>
              <a:buChar char="Ø"/>
            </a:pPr>
            <a:r>
              <a:rPr lang="es-ES" sz="2400" dirty="0">
                <a:solidFill>
                  <a:schemeClr val="bg1"/>
                </a:solidFill>
              </a:rPr>
              <a:t> 	El combustible para el arranque es impulsado por el 	PRIMER 	que toma el combustible del vaso colector 	del filtro 	principal.</a:t>
            </a:r>
          </a:p>
          <a:p>
            <a:pPr lvl="1" algn="just">
              <a:lnSpc>
                <a:spcPct val="90000"/>
              </a:lnSpc>
              <a:spcBef>
                <a:spcPct val="20000"/>
              </a:spcBef>
              <a:buClr>
                <a:srgbClr val="FFFF00"/>
              </a:buClr>
              <a:defRPr/>
            </a:pPr>
            <a:endParaRPr lang="es-ES" sz="2400" dirty="0"/>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solidFill>
                <a:srgbClr val="FF0000"/>
              </a:solidFill>
              <a:latin typeface="+mj-lt"/>
            </a:endParaRPr>
          </a:p>
          <a:p>
            <a:pPr algn="just">
              <a:buClr>
                <a:srgbClr val="FFFF00"/>
              </a:buClr>
              <a:buFont typeface="Wingdings" pitchFamily="2" charset="2"/>
              <a:buChar char="Ø"/>
            </a:pPr>
            <a:r>
              <a:rPr lang="es-ES" sz="2400" i="1" dirty="0">
                <a:solidFill>
                  <a:schemeClr val="bg1"/>
                </a:solidFill>
              </a:rPr>
              <a:t> 	</a:t>
            </a:r>
            <a:r>
              <a:rPr lang="es-ES" sz="2400" b="1" dirty="0">
                <a:solidFill>
                  <a:srgbClr val="FF0000"/>
                </a:solidFill>
              </a:rPr>
              <a:t>Primer</a:t>
            </a:r>
            <a:r>
              <a:rPr lang="es-ES" sz="2400" dirty="0">
                <a:solidFill>
                  <a:schemeClr val="bg1"/>
                </a:solidFill>
              </a:rPr>
              <a:t>, consistente en una bomba mecánica que al tirar de 	ella toma combustible y al empujarla inyecta el combustible 	aspirado directamente en los cilindros. La varilla tiene un 	pequeño pitón que sirve para mantenerla bloqueada, de 	forma que para extraer o empujar la varilla este pitón debe 	hacerse coincidir con la ranura del conjunto en que se aloja.</a:t>
            </a:r>
          </a:p>
          <a:p>
            <a:pPr algn="just">
              <a:buClr>
                <a:srgbClr val="FFFF00"/>
              </a:buClr>
            </a:pPr>
            <a:endParaRPr lang="es-ES" sz="2400" dirty="0">
              <a:solidFill>
                <a:schemeClr val="bg1"/>
              </a:solidFill>
            </a:endParaRPr>
          </a:p>
          <a:p>
            <a:pPr algn="just">
              <a:buClr>
                <a:srgbClr val="FFFF00"/>
              </a:buClr>
              <a:buFont typeface="Wingdings" pitchFamily="2" charset="2"/>
              <a:buChar char="Ø"/>
            </a:pPr>
            <a:r>
              <a:rPr lang="es-ES" sz="2400" dirty="0">
                <a:solidFill>
                  <a:schemeClr val="bg1"/>
                </a:solidFill>
              </a:rPr>
              <a:t> 	</a:t>
            </a:r>
            <a:r>
              <a:rPr lang="es-ES" sz="2400" b="1" dirty="0">
                <a:solidFill>
                  <a:srgbClr val="FF0000"/>
                </a:solidFill>
              </a:rPr>
              <a:t>Carburador</a:t>
            </a:r>
            <a:r>
              <a:rPr lang="es-ES" sz="2400" b="1" dirty="0">
                <a:solidFill>
                  <a:schemeClr val="bg1"/>
                </a:solidFill>
              </a:rPr>
              <a:t>,</a:t>
            </a:r>
            <a:r>
              <a:rPr lang="es-ES" sz="2400" dirty="0">
                <a:solidFill>
                  <a:schemeClr val="bg1"/>
                </a:solidFill>
              </a:rPr>
              <a:t> El objetivo último del sistema de combustible 	consiste en proveer a los cilindros de una mezcla de aire y 	combustible para su ignición. Para este fin, la mayoría de 	los 	motores de pistón utilizados en aviación están 	equipados con 	un carburador</a:t>
            </a:r>
            <a:endParaRPr lang="en-GB" sz="2400" b="1" u="sng" dirty="0">
              <a:solidFill>
                <a:schemeClr val="bg1"/>
              </a:solidFill>
              <a:latin typeface="+mj-lt"/>
            </a:endParaRPr>
          </a:p>
          <a:p>
            <a:pPr lvl="1" algn="just">
              <a:lnSpc>
                <a:spcPct val="90000"/>
              </a:lnSpc>
              <a:spcBef>
                <a:spcPct val="20000"/>
              </a:spcBef>
              <a:buClr>
                <a:srgbClr val="FFFF00"/>
              </a:buClr>
              <a:defRPr/>
            </a:pPr>
            <a:endParaRPr lang="es-ES" sz="2400" dirty="0"/>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 descr="F:\ESQUEMA.JPG"/>
          <p:cNvPicPr>
            <a:picLocks noChangeAspect="1" noChangeArrowheads="1"/>
          </p:cNvPicPr>
          <p:nvPr/>
        </p:nvPicPr>
        <p:blipFill>
          <a:blip r:embed="rId3" cstate="print"/>
          <a:srcRect l="5247" t="4279" r="19427"/>
          <a:stretch>
            <a:fillRect/>
          </a:stretch>
        </p:blipFill>
        <p:spPr bwMode="auto">
          <a:xfrm>
            <a:off x="0" y="0"/>
            <a:ext cx="9144000" cy="6858000"/>
          </a:xfrm>
          <a:prstGeom prst="rect">
            <a:avLst/>
          </a:prstGeom>
          <a:noFill/>
          <a:ln w="28575">
            <a:solidFill>
              <a:srgbClr val="FF0000"/>
            </a:solidFill>
            <a:miter lim="800000"/>
            <a:headEnd/>
            <a:tailEnd/>
          </a:ln>
        </p:spPr>
      </p:pic>
      <p:sp>
        <p:nvSpPr>
          <p:cNvPr id="4" name="3 CuadroTexto"/>
          <p:cNvSpPr txBox="1"/>
          <p:nvPr/>
        </p:nvSpPr>
        <p:spPr>
          <a:xfrm>
            <a:off x="1500166" y="252691"/>
            <a:ext cx="5929354" cy="461665"/>
          </a:xfrm>
          <a:prstGeom prst="rect">
            <a:avLst/>
          </a:prstGeom>
          <a:noFill/>
        </p:spPr>
        <p:txBody>
          <a:bodyPr wrap="square" rtlCol="0">
            <a:spAutoFit/>
          </a:bodyPr>
          <a:lstStyle/>
          <a:p>
            <a:r>
              <a:rPr lang="es-ES" sz="2400" b="1" dirty="0">
                <a:solidFill>
                  <a:srgbClr val="FF0000"/>
                </a:solidFill>
              </a:rPr>
              <a:t>DIAGRAMA DEL SISTEMA DE COMBUSTIBLE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dirty="0">
                <a:latin typeface="+mj-lt"/>
              </a:rPr>
              <a:t>2. 	</a:t>
            </a:r>
            <a:r>
              <a:rPr lang="en-GB" sz="2800" b="1" u="sng" dirty="0">
                <a:latin typeface="+mj-lt"/>
              </a:rPr>
              <a:t>SISTEMA DE LUBRICACION</a:t>
            </a:r>
          </a:p>
          <a:p>
            <a:pPr lvl="1" algn="just">
              <a:lnSpc>
                <a:spcPct val="90000"/>
              </a:lnSpc>
              <a:spcBef>
                <a:spcPct val="20000"/>
              </a:spcBef>
              <a:buClr>
                <a:srgbClr val="FF0000"/>
              </a:buClr>
              <a:defRPr/>
            </a:pPr>
            <a:endParaRPr lang="en-GB" sz="800" b="1" u="sng" dirty="0">
              <a:latin typeface="+mj-lt"/>
            </a:endParaRPr>
          </a:p>
          <a:p>
            <a:pPr marL="274320" indent="-274320" algn="just">
              <a:buClr>
                <a:srgbClr val="FFFF00"/>
              </a:buClr>
              <a:buFont typeface="Wingdings" pitchFamily="2" charset="2"/>
              <a:buChar char="Ø"/>
              <a:defRPr/>
            </a:pPr>
            <a:r>
              <a:rPr lang="es-ES" sz="2400" dirty="0">
                <a:solidFill>
                  <a:schemeClr val="bg1"/>
                </a:solidFill>
              </a:rPr>
              <a:t> 	Es un sistema que sirve para la lubricación interna del 	motor 	evitando el desgaste por la fricción de las piezas y 	componentes, además absorbe el calor interno del motor.</a:t>
            </a:r>
          </a:p>
          <a:p>
            <a:pPr marL="274320" indent="-274320" algn="just">
              <a:buClr>
                <a:srgbClr val="FFFF00"/>
              </a:buClr>
              <a:defRPr/>
            </a:pPr>
            <a:endParaRPr lang="es-ES" sz="2400" dirty="0">
              <a:solidFill>
                <a:schemeClr val="bg1"/>
              </a:solidFill>
            </a:endParaRPr>
          </a:p>
          <a:p>
            <a:pPr marL="274320" indent="-274320" algn="just">
              <a:buClr>
                <a:srgbClr val="FFFF00"/>
              </a:buClr>
              <a:buFont typeface="Wingdings" pitchFamily="2" charset="2"/>
              <a:buChar char="Ø"/>
              <a:defRPr/>
            </a:pPr>
            <a:r>
              <a:rPr lang="es-ES" sz="2400" dirty="0">
                <a:solidFill>
                  <a:schemeClr val="bg1"/>
                </a:solidFill>
              </a:rPr>
              <a:t> 	La capacidad del Carter que se encuentra en la parte 	inferior 	del motor, es de 6 CUARTOS pero 	independientemente hay 	otro cuarto de aceite más 	cuando el 	motor tiene un filtro 	externo cambiable y de 	flujo completo.</a:t>
            </a:r>
          </a:p>
          <a:p>
            <a:pPr marL="274320" indent="-274320" algn="just">
              <a:buClr>
                <a:srgbClr val="FFFF00"/>
              </a:buClr>
              <a:defRPr/>
            </a:pPr>
            <a:r>
              <a:rPr lang="es-ES" sz="2400" dirty="0">
                <a:solidFill>
                  <a:schemeClr val="bg1"/>
                </a:solidFill>
              </a:rPr>
              <a:t>  	</a:t>
            </a:r>
          </a:p>
          <a:p>
            <a:pPr marL="274320" indent="-274320" algn="just">
              <a:buClr>
                <a:srgbClr val="FFFF00"/>
              </a:buClr>
              <a:buFont typeface="Wingdings" pitchFamily="2" charset="2"/>
              <a:buChar char="Ø"/>
              <a:defRPr/>
            </a:pPr>
            <a:r>
              <a:rPr lang="es-ES" sz="2400" dirty="0">
                <a:solidFill>
                  <a:schemeClr val="bg1"/>
                </a:solidFill>
              </a:rPr>
              <a:t> 	El tipo de aceite que usa para sus primeras 50 hrs. De 	vuelo es 	el AEROSHELL W-100 (sin detergente), 	después de las 	primeras 50 hrs. Usa aceite 	AEROSHELL W-100 (con 	detergente) SAE 50.</a:t>
            </a:r>
          </a:p>
          <a:p>
            <a:pPr lvl="1" algn="just">
              <a:lnSpc>
                <a:spcPct val="90000"/>
              </a:lnSpc>
              <a:spcBef>
                <a:spcPct val="20000"/>
              </a:spcBef>
              <a:buClr>
                <a:srgbClr val="FFFF00"/>
              </a:buClr>
              <a:defRPr/>
            </a:pPr>
            <a:endParaRPr lang="es-ES" sz="2400" dirty="0"/>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solidFill>
                  <a:srgbClr val="FF0000"/>
                </a:solidFill>
                <a:latin typeface="+mj-lt"/>
              </a:rPr>
              <a:t>Parte del Sistema de </a:t>
            </a:r>
            <a:r>
              <a:rPr lang="en-GB" sz="2800" b="1" u="sng" dirty="0" err="1">
                <a:solidFill>
                  <a:srgbClr val="FF0000"/>
                </a:solidFill>
                <a:latin typeface="+mj-lt"/>
              </a:rPr>
              <a:t>Lubricacion</a:t>
            </a:r>
            <a:endParaRPr lang="en-GB" sz="2800" b="1" u="sng" dirty="0">
              <a:solidFill>
                <a:srgbClr val="FF0000"/>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solidFill>
                <a:srgbClr val="FF0000"/>
              </a:solidFill>
              <a:latin typeface="+mj-lt"/>
            </a:endParaRPr>
          </a:p>
          <a:p>
            <a:pPr marL="457200" indent="-457200" algn="just">
              <a:buClr>
                <a:srgbClr val="FFFF00"/>
              </a:buClr>
              <a:buFont typeface="+mj-lt"/>
              <a:buAutoNum type="arabicPeriod"/>
              <a:defRPr/>
            </a:pPr>
            <a:r>
              <a:rPr lang="es-ES" sz="2400" dirty="0">
                <a:solidFill>
                  <a:schemeClr val="bg1"/>
                </a:solidFill>
              </a:rPr>
              <a:t>Carter.</a:t>
            </a:r>
          </a:p>
          <a:p>
            <a:pPr marL="457200" indent="-457200" algn="just">
              <a:buClr>
                <a:srgbClr val="FFFF00"/>
              </a:buClr>
              <a:buFont typeface="+mj-lt"/>
              <a:buAutoNum type="arabicPeriod"/>
              <a:defRPr/>
            </a:pPr>
            <a:r>
              <a:rPr lang="es-ES" sz="2400" dirty="0">
                <a:solidFill>
                  <a:schemeClr val="bg1"/>
                </a:solidFill>
              </a:rPr>
              <a:t>Bomba Mecánica de aceite.</a:t>
            </a:r>
          </a:p>
          <a:p>
            <a:pPr marL="457200" indent="-457200" algn="just">
              <a:buClr>
                <a:srgbClr val="FFFF00"/>
              </a:buClr>
              <a:buFont typeface="+mj-lt"/>
              <a:buAutoNum type="arabicPeriod"/>
              <a:defRPr/>
            </a:pPr>
            <a:r>
              <a:rPr lang="es-ES" sz="2400" dirty="0">
                <a:solidFill>
                  <a:schemeClr val="bg1"/>
                </a:solidFill>
              </a:rPr>
              <a:t>Filtro externo de Aceite.</a:t>
            </a:r>
          </a:p>
          <a:p>
            <a:pPr marL="457200" indent="-457200" algn="just">
              <a:buClr>
                <a:srgbClr val="FFFF00"/>
              </a:buClr>
              <a:buFont typeface="+mj-lt"/>
              <a:buAutoNum type="arabicPeriod"/>
              <a:defRPr/>
            </a:pPr>
            <a:r>
              <a:rPr lang="es-ES" sz="2400" dirty="0">
                <a:solidFill>
                  <a:schemeClr val="bg1"/>
                </a:solidFill>
              </a:rPr>
              <a:t>Radiador de aceite.</a:t>
            </a:r>
          </a:p>
          <a:p>
            <a:pPr marL="457200" indent="-457200" algn="just">
              <a:buClr>
                <a:srgbClr val="FFFF00"/>
              </a:buClr>
              <a:buFont typeface="+mj-lt"/>
              <a:buAutoNum type="arabicPeriod"/>
              <a:defRPr/>
            </a:pPr>
            <a:r>
              <a:rPr lang="es-ES" sz="2400" dirty="0">
                <a:solidFill>
                  <a:schemeClr val="bg1"/>
                </a:solidFill>
              </a:rPr>
              <a:t>Captador de temperatura de aceite.</a:t>
            </a:r>
          </a:p>
          <a:p>
            <a:pPr marL="457200" indent="-457200" algn="just">
              <a:buClr>
                <a:srgbClr val="FFFF00"/>
              </a:buClr>
              <a:buFont typeface="+mj-lt"/>
              <a:buAutoNum type="arabicPeriod"/>
              <a:defRPr/>
            </a:pPr>
            <a:r>
              <a:rPr lang="es-ES" sz="2400" dirty="0">
                <a:solidFill>
                  <a:schemeClr val="bg1"/>
                </a:solidFill>
              </a:rPr>
              <a:t>Captador de presión de aceite</a:t>
            </a:r>
          </a:p>
          <a:p>
            <a:pPr marL="457200" indent="-457200" algn="just">
              <a:buClr>
                <a:srgbClr val="FFFF00"/>
              </a:buClr>
              <a:buFont typeface="+mj-lt"/>
              <a:buAutoNum type="arabicPeriod"/>
              <a:defRPr/>
            </a:pPr>
            <a:r>
              <a:rPr lang="es-ES" sz="2400" dirty="0">
                <a:solidFill>
                  <a:schemeClr val="bg1"/>
                </a:solidFill>
              </a:rPr>
              <a:t>Instrumentos de presión y temperatura de aceite. </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solidFill>
                <a:srgbClr val="FF0000"/>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solidFill>
                <a:srgbClr val="FF0000"/>
              </a:solidFill>
              <a:latin typeface="+mj-lt"/>
            </a:endParaRPr>
          </a:p>
          <a:p>
            <a:pPr algn="just">
              <a:buClr>
                <a:srgbClr val="FFFF00"/>
              </a:buClr>
              <a:buFont typeface="Arial" pitchFamily="34" charset="0"/>
              <a:buChar char="•"/>
            </a:pPr>
            <a:endParaRPr lang="en-GB" sz="2800" b="1" u="sng" dirty="0">
              <a:solidFill>
                <a:srgbClr val="FF0000"/>
              </a:solidFill>
              <a:latin typeface="+mj-lt"/>
            </a:endParaRPr>
          </a:p>
          <a:p>
            <a:pPr lvl="1" algn="just">
              <a:lnSpc>
                <a:spcPct val="90000"/>
              </a:lnSpc>
              <a:spcBef>
                <a:spcPct val="20000"/>
              </a:spcBef>
              <a:buClr>
                <a:srgbClr val="FFFF00"/>
              </a:buClr>
              <a:defRPr/>
            </a:pPr>
            <a:endParaRPr lang="en-GB" sz="800" b="1" u="sng" dirty="0">
              <a:latin typeface="+mj-lt"/>
            </a:endParaRPr>
          </a:p>
          <a:p>
            <a:pPr lvl="1" algn="just">
              <a:lnSpc>
                <a:spcPct val="90000"/>
              </a:lnSpc>
              <a:spcBef>
                <a:spcPct val="20000"/>
              </a:spcBef>
              <a:buClr>
                <a:srgbClr val="FFFF00"/>
              </a:buClr>
              <a:defRPr/>
            </a:pPr>
            <a:endParaRPr lang="es-ES" sz="2400" dirty="0"/>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4" name="Imagen 574" descr="Indicadores de aceite"/>
          <p:cNvPicPr>
            <a:picLocks noChangeAspect="1" noChangeArrowheads="1"/>
          </p:cNvPicPr>
          <p:nvPr/>
        </p:nvPicPr>
        <p:blipFill>
          <a:blip r:embed="rId3" cstate="print"/>
          <a:srcRect/>
          <a:stretch>
            <a:fillRect/>
          </a:stretch>
        </p:blipFill>
        <p:spPr bwMode="auto">
          <a:xfrm>
            <a:off x="3286137" y="4572020"/>
            <a:ext cx="3071813" cy="1643062"/>
          </a:xfrm>
          <a:prstGeom prst="rect">
            <a:avLst/>
          </a:prstGeom>
          <a:noFill/>
          <a:ln w="28575">
            <a:solidFill>
              <a:srgbClr val="FF0000"/>
            </a:solidFill>
            <a:miter lim="800000"/>
            <a:headEnd/>
            <a:tailEnd/>
          </a:ln>
        </p:spPr>
      </p:pic>
      <p:pic>
        <p:nvPicPr>
          <p:cNvPr id="2050" name="Picture 2" descr="http://t1.gstatic.com/images?q=tbn:ANd9GcSSd5DUoQdijrPuzkcj6Ae2mg2Tj8DtMKPhVGR4MYBUzKCo7p6QoQ"/>
          <p:cNvPicPr>
            <a:picLocks noChangeAspect="1" noChangeArrowheads="1"/>
          </p:cNvPicPr>
          <p:nvPr/>
        </p:nvPicPr>
        <p:blipFill>
          <a:blip r:embed="rId4" cstate="print"/>
          <a:srcRect/>
          <a:stretch>
            <a:fillRect/>
          </a:stretch>
        </p:blipFill>
        <p:spPr bwMode="auto">
          <a:xfrm>
            <a:off x="6691340" y="3690956"/>
            <a:ext cx="1809750" cy="2524126"/>
          </a:xfrm>
          <a:prstGeom prst="rect">
            <a:avLst/>
          </a:prstGeom>
          <a:noFill/>
          <a:ln w="28575">
            <a:solidFill>
              <a:srgbClr val="FF0000"/>
            </a:solidFill>
          </a:ln>
        </p:spPr>
      </p:pic>
      <p:pic>
        <p:nvPicPr>
          <p:cNvPr id="6" name="Picture 2" descr="F:\SO ROMUCHO\IMG_2154.JPG"/>
          <p:cNvPicPr>
            <a:picLocks noChangeAspect="1" noChangeArrowheads="1"/>
          </p:cNvPicPr>
          <p:nvPr/>
        </p:nvPicPr>
        <p:blipFill>
          <a:blip r:embed="rId5" cstate="print"/>
          <a:srcRect l="41265" b="10941"/>
          <a:stretch>
            <a:fillRect/>
          </a:stretch>
        </p:blipFill>
        <p:spPr bwMode="auto">
          <a:xfrm>
            <a:off x="642910" y="3643314"/>
            <a:ext cx="2284431" cy="2597160"/>
          </a:xfrm>
          <a:prstGeom prst="rect">
            <a:avLst/>
          </a:prstGeom>
          <a:noFill/>
          <a:ln w="28575">
            <a:solidFill>
              <a:srgbClr val="FF0000"/>
            </a:solidFill>
            <a:miter lim="800000"/>
            <a:headEnd/>
            <a:tailEnd/>
          </a:ln>
        </p:spPr>
      </p:pic>
      <p:sp>
        <p:nvSpPr>
          <p:cNvPr id="7" name="Rectangle 2"/>
          <p:cNvSpPr txBox="1">
            <a:spLocks noRot="1" noChangeArrowheads="1"/>
          </p:cNvSpPr>
          <p:nvPr/>
        </p:nvSpPr>
        <p:spPr>
          <a:xfrm>
            <a:off x="697248" y="6107216"/>
            <a:ext cx="2160240" cy="465056"/>
          </a:xfrm>
          <a:prstGeom prst="rect">
            <a:avLst/>
          </a:prstGeom>
          <a:ln>
            <a:noFill/>
          </a:ln>
        </p:spPr>
        <p:txBody>
          <a:bodyPr lIns="0" tIns="0" rIns="18288" bIns="0" anchor="b">
            <a:normAutofit fontScale="92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RADIADOR DE ACEITE</a:t>
            </a:r>
          </a:p>
        </p:txBody>
      </p:sp>
      <p:sp>
        <p:nvSpPr>
          <p:cNvPr id="8" name="Rectangle 2"/>
          <p:cNvSpPr txBox="1">
            <a:spLocks noRot="1" noChangeArrowheads="1"/>
          </p:cNvSpPr>
          <p:nvPr/>
        </p:nvSpPr>
        <p:spPr>
          <a:xfrm>
            <a:off x="6786578" y="6143644"/>
            <a:ext cx="2160240"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FILTRO DE ACEITE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214313" y="71414"/>
            <a:ext cx="8643967"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err="1">
                <a:solidFill>
                  <a:srgbClr val="FF0000"/>
                </a:solidFill>
                <a:latin typeface="+mj-lt"/>
              </a:rPr>
              <a:t>Funcionamiento</a:t>
            </a:r>
            <a:r>
              <a:rPr lang="en-GB" sz="2800" b="1" u="sng" dirty="0">
                <a:solidFill>
                  <a:srgbClr val="FF0000"/>
                </a:solidFill>
                <a:latin typeface="+mj-lt"/>
              </a:rPr>
              <a:t> del Sistema</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solidFill>
                <a:srgbClr val="FF0000"/>
              </a:solidFill>
              <a:latin typeface="+mj-lt"/>
            </a:endParaRPr>
          </a:p>
          <a:p>
            <a:pPr algn="just">
              <a:buClr>
                <a:srgbClr val="FFFF00"/>
              </a:buClr>
              <a:buFont typeface="Wingdings" pitchFamily="2" charset="2"/>
              <a:buChar char="Ø"/>
            </a:pPr>
            <a:r>
              <a:rPr lang="es-ES" sz="2400" dirty="0">
                <a:solidFill>
                  <a:schemeClr val="bg1"/>
                </a:solidFill>
              </a:rPr>
              <a:t> 	La bomba de aceite accionada por el motor succiona el 	aceite del cárter, el cual tiene que pasar previamente por 	una malla que sirve de filtro para impedir que pase 	suciedad 	o impurezas con el aceite que va a circular. 	Desde la bomba 	el aceite es dirigido a una válvula de 	derivación </a:t>
            </a:r>
            <a:r>
              <a:rPr lang="es-ES" sz="2400" dirty="0" err="1">
                <a:solidFill>
                  <a:schemeClr val="bg1"/>
                </a:solidFill>
              </a:rPr>
              <a:t>by-pass</a:t>
            </a:r>
            <a:r>
              <a:rPr lang="es-ES" sz="2400" dirty="0">
                <a:solidFill>
                  <a:schemeClr val="bg1"/>
                </a:solidFill>
              </a:rPr>
              <a:t>.</a:t>
            </a:r>
          </a:p>
          <a:p>
            <a:pPr algn="just">
              <a:buClr>
                <a:srgbClr val="FFFF00"/>
              </a:buClr>
            </a:pPr>
            <a:endParaRPr lang="es-ES" sz="2400" dirty="0">
              <a:solidFill>
                <a:schemeClr val="bg1"/>
              </a:solidFill>
            </a:endParaRPr>
          </a:p>
          <a:p>
            <a:pPr algn="just">
              <a:buClr>
                <a:srgbClr val="FFFF00"/>
              </a:buClr>
              <a:buFont typeface="Wingdings" pitchFamily="2" charset="2"/>
              <a:buChar char="Ø"/>
            </a:pPr>
            <a:r>
              <a:rPr lang="es-ES" sz="2400" dirty="0">
                <a:solidFill>
                  <a:schemeClr val="bg1"/>
                </a:solidFill>
              </a:rPr>
              <a:t> 	Si el aceite estuviese frio, la válvula hará que el aceite 	evite 	el radiador y vaya directamente al filtro. </a:t>
            </a:r>
          </a:p>
          <a:p>
            <a:pPr algn="just">
              <a:buClr>
                <a:srgbClr val="FFFF00"/>
              </a:buClr>
            </a:pPr>
            <a:endParaRPr lang="es-ES" sz="2400" dirty="0">
              <a:solidFill>
                <a:schemeClr val="bg1"/>
              </a:solidFill>
            </a:endParaRPr>
          </a:p>
          <a:p>
            <a:pPr algn="just">
              <a:buClr>
                <a:srgbClr val="FFFF00"/>
              </a:buClr>
              <a:buFont typeface="Wingdings" pitchFamily="2" charset="2"/>
              <a:buChar char="Ø"/>
            </a:pPr>
            <a:r>
              <a:rPr lang="es-ES" sz="2400" dirty="0">
                <a:solidFill>
                  <a:schemeClr val="bg1"/>
                </a:solidFill>
              </a:rPr>
              <a:t> 	Si el aceite estuviese caliente la válvula derivara al aceite 	después de pasar por los accesorios a una manguera 	flexible 	que lo dirigirá al radiador de aceite que se 	encuentre en la 	parte frontal izquierda del motor.</a:t>
            </a:r>
            <a:endParaRPr lang="es-ES" sz="2400" dirty="0"/>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lvl="1" algn="just">
              <a:lnSpc>
                <a:spcPct val="90000"/>
              </a:lnSpc>
              <a:spcBef>
                <a:spcPct val="20000"/>
              </a:spcBef>
              <a:buClr>
                <a:srgbClr val="FF0000"/>
              </a:buClr>
              <a:defRPr/>
            </a:pPr>
            <a:endParaRPr lang="en-GB" sz="800" b="1" u="sng" dirty="0">
              <a:latin typeface="+mj-lt"/>
            </a:endParaRPr>
          </a:p>
          <a:p>
            <a:pPr marL="274320" indent="-274320" algn="just">
              <a:buClr>
                <a:srgbClr val="FFFF00"/>
              </a:buClr>
              <a:buFont typeface="Wingdings" pitchFamily="2" charset="2"/>
              <a:buChar char="Ø"/>
              <a:defRPr/>
            </a:pPr>
            <a:r>
              <a:rPr lang="es-ES" sz="2400" dirty="0">
                <a:solidFill>
                  <a:schemeClr val="bg1"/>
                </a:solidFill>
              </a:rPr>
              <a:t> 	El aceite que sale del filtro pasa a una válvula de alivio de 	presión la cual controla esta presión permitiendo así que el 	exceso de aceite regrese al cárter, mientras el remanente 	circula por las diferentes partes del motor.</a:t>
            </a:r>
          </a:p>
          <a:p>
            <a:pPr marL="274320" indent="-274320" algn="just">
              <a:buClr>
                <a:srgbClr val="FFFF00"/>
              </a:buClr>
              <a:buFont typeface="Wingdings" pitchFamily="2" charset="2"/>
              <a:buChar char="Ø"/>
              <a:defRPr/>
            </a:pPr>
            <a:endParaRPr lang="es-ES" sz="2400" dirty="0">
              <a:solidFill>
                <a:schemeClr val="bg1"/>
              </a:solidFill>
            </a:endParaRPr>
          </a:p>
          <a:p>
            <a:pPr marL="274320" indent="-274320" algn="just">
              <a:buClr>
                <a:srgbClr val="FFFF00"/>
              </a:buClr>
              <a:buFont typeface="Wingdings" pitchFamily="2" charset="2"/>
              <a:buChar char="Ø"/>
              <a:defRPr/>
            </a:pPr>
            <a:r>
              <a:rPr lang="es-ES" sz="2400" dirty="0">
                <a:solidFill>
                  <a:schemeClr val="bg1"/>
                </a:solidFill>
              </a:rPr>
              <a:t> 	El aceite residual también retorna al cárter por gravedad.</a:t>
            </a:r>
          </a:p>
          <a:p>
            <a:pPr marL="274320" indent="-274320" algn="just">
              <a:buClr>
                <a:srgbClr val="FFFF00"/>
              </a:buClr>
              <a:buFont typeface="Wingdings" pitchFamily="2" charset="2"/>
              <a:buChar char="Ø"/>
              <a:defRPr/>
            </a:pPr>
            <a:endParaRPr lang="es-ES" sz="2400" dirty="0">
              <a:solidFill>
                <a:schemeClr val="bg1"/>
              </a:solidFill>
            </a:endParaRPr>
          </a:p>
          <a:p>
            <a:pPr marL="274320" indent="-274320" algn="just">
              <a:buClr>
                <a:srgbClr val="FFFF00"/>
              </a:buClr>
              <a:buFont typeface="Wingdings" pitchFamily="2" charset="2"/>
              <a:buChar char="Ø"/>
              <a:defRPr/>
            </a:pPr>
            <a:r>
              <a:rPr lang="es-ES" sz="2400" dirty="0">
                <a:solidFill>
                  <a:schemeClr val="bg1"/>
                </a:solidFill>
              </a:rPr>
              <a:t> 	Una tapa donde esta el sitio de recarga de aceite en la 	parte 	posterior derecho del motor, tiene incorporada una 	barra 	medidora.</a:t>
            </a:r>
          </a:p>
          <a:p>
            <a:pPr marL="274320" indent="-274320" algn="just">
              <a:buClr>
                <a:srgbClr val="FFFF00"/>
              </a:buClr>
              <a:buFont typeface="Wingdings" pitchFamily="2" charset="2"/>
              <a:buChar char="Ø"/>
              <a:defRPr/>
            </a:pPr>
            <a:endParaRPr lang="es-ES" sz="2400" dirty="0">
              <a:solidFill>
                <a:schemeClr val="bg1"/>
              </a:solidFill>
            </a:endParaRPr>
          </a:p>
          <a:p>
            <a:pPr marL="274320" indent="-274320" algn="just">
              <a:buClr>
                <a:srgbClr val="FFFF00"/>
              </a:buClr>
              <a:buFont typeface="Wingdings" pitchFamily="2" charset="2"/>
              <a:buChar char="Ø"/>
              <a:defRPr/>
            </a:pPr>
            <a:r>
              <a:rPr lang="es-ES" sz="2400" dirty="0">
                <a:solidFill>
                  <a:schemeClr val="bg1"/>
                </a:solidFill>
              </a:rPr>
              <a:t> 	El motor no deberá ser operado con menos de 4 CUARTOS 	de 	aceite.  Con el fin de reducir la perdida de aceite por 	los 	respiraderos y cuando se trate de ruedas de menos 	de 3 hrs, 	de duración llene solo hasta 5 cuartos. Para 	vuelos largos llene 	a 6 cuartos.</a:t>
            </a:r>
            <a:endParaRPr lang="es-ES" sz="2400" dirty="0"/>
          </a:p>
          <a:p>
            <a:pPr lvl="1" algn="just">
              <a:lnSpc>
                <a:spcPct val="90000"/>
              </a:lnSpc>
              <a:spcBef>
                <a:spcPct val="20000"/>
              </a:spcBef>
              <a:buClr>
                <a:srgbClr val="FF0000"/>
              </a:buClr>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dirty="0">
                <a:latin typeface="+mj-lt"/>
              </a:rPr>
              <a:t>3. 	</a:t>
            </a:r>
            <a:r>
              <a:rPr lang="en-GB" sz="2800" b="1" u="sng" dirty="0">
                <a:latin typeface="+mj-lt"/>
              </a:rPr>
              <a:t>SISTEMA DE FRENOS</a:t>
            </a:r>
          </a:p>
          <a:p>
            <a:pPr lvl="1" algn="just">
              <a:lnSpc>
                <a:spcPct val="90000"/>
              </a:lnSpc>
              <a:spcBef>
                <a:spcPct val="20000"/>
              </a:spcBef>
              <a:buClr>
                <a:srgbClr val="FF0000"/>
              </a:buClr>
              <a:defRPr/>
            </a:pPr>
            <a:endParaRPr lang="en-GB" sz="800" b="1" u="sng" dirty="0">
              <a:latin typeface="+mj-lt"/>
            </a:endParaRPr>
          </a:p>
          <a:p>
            <a:pPr marL="274320" indent="-274320" algn="just">
              <a:buClr>
                <a:srgbClr val="FFFF00"/>
              </a:buClr>
              <a:buFont typeface="Wingdings" pitchFamily="2" charset="2"/>
              <a:buChar char="Ø"/>
              <a:defRPr/>
            </a:pPr>
            <a:r>
              <a:rPr lang="es-ES" sz="2400" dirty="0">
                <a:solidFill>
                  <a:schemeClr val="bg1"/>
                </a:solidFill>
              </a:rPr>
              <a:t> 	La Aeronave tiene un sistema hidráulico de freno, de un 	disco 	en cada rueda de los trenes principales. Cada pedal 	del piloto 	esta equipado con un CILINDRO MAESTRO 	que trasmite la 	presión hidráulica efectuada en cada 	pedal a través de 	tuberías o líneas a cada disco de 	freno, los pedales son 	independientes y están 	interconectados.</a:t>
            </a:r>
          </a:p>
          <a:p>
            <a:pPr marL="274320" indent="-274320" algn="just">
              <a:buClr>
                <a:srgbClr val="FFFF00"/>
              </a:buClr>
              <a:defRPr/>
            </a:pPr>
            <a:endParaRPr lang="es-ES" sz="2400" dirty="0">
              <a:solidFill>
                <a:schemeClr val="bg1"/>
              </a:solidFill>
            </a:endParaRPr>
          </a:p>
          <a:p>
            <a:pPr marL="274320" indent="-274320" algn="just">
              <a:buClr>
                <a:srgbClr val="FFFF00"/>
              </a:buClr>
              <a:buFont typeface="Wingdings" pitchFamily="2" charset="2"/>
              <a:buChar char="Ø"/>
              <a:defRPr/>
            </a:pPr>
            <a:r>
              <a:rPr lang="es-ES" sz="2400" dirty="0">
                <a:solidFill>
                  <a:schemeClr val="bg1"/>
                </a:solidFill>
              </a:rPr>
              <a:t> 	Cuando se va a estacionar el avión usando el freno de 	estacionamiento, se hará presionando simultáneamente 	ambos pedales .</a:t>
            </a:r>
          </a:p>
          <a:p>
            <a:pPr marL="274320" indent="-274320" algn="just">
              <a:buClr>
                <a:srgbClr val="FFFF00"/>
              </a:buClr>
              <a:defRPr/>
            </a:pPr>
            <a:endParaRPr lang="es-ES" sz="2400" dirty="0">
              <a:solidFill>
                <a:schemeClr val="bg1"/>
              </a:solidFill>
            </a:endParaRPr>
          </a:p>
          <a:p>
            <a:pPr marL="274320" indent="-274320" algn="just">
              <a:buClr>
                <a:srgbClr val="FFFF00"/>
              </a:buClr>
              <a:buFont typeface="Wingdings" pitchFamily="2" charset="2"/>
              <a:buChar char="Ø"/>
              <a:defRPr/>
            </a:pPr>
            <a:r>
              <a:rPr lang="es-ES" sz="2400" dirty="0">
                <a:solidFill>
                  <a:schemeClr val="bg1"/>
                </a:solidFill>
              </a:rPr>
              <a:t> 	Para una mejor conservación de los frenos tenga el sistema  	adecuadamente mantenido y trate de usar moderadamente 	estos frenos tanto durante el </a:t>
            </a:r>
            <a:r>
              <a:rPr lang="es-ES" sz="2400" dirty="0" err="1">
                <a:solidFill>
                  <a:schemeClr val="bg1"/>
                </a:solidFill>
              </a:rPr>
              <a:t>taxeo</a:t>
            </a:r>
            <a:r>
              <a:rPr lang="es-ES" sz="2400" dirty="0">
                <a:solidFill>
                  <a:schemeClr val="bg1"/>
                </a:solidFill>
              </a:rPr>
              <a:t> como durante los 	aterrizajes.</a:t>
            </a:r>
          </a:p>
          <a:p>
            <a:pPr marL="274320" indent="-274320" algn="just">
              <a:buClr>
                <a:srgbClr val="FFFF00"/>
              </a:buClr>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
                <a:srgbClr val="FFFF00"/>
              </a:buClr>
              <a:buSzTx/>
              <a:buFont typeface="Wingdings" pitchFamily="2" charset="2"/>
              <a:buChar char="Ø"/>
              <a:tabLst/>
              <a:defRPr/>
            </a:pPr>
            <a:r>
              <a:rPr lang="es-ES" sz="2400" dirty="0">
                <a:solidFill>
                  <a:schemeClr val="bg1"/>
                </a:solidFill>
              </a:rPr>
              <a:t>	Debe evitarse “arrastrar” los frenos vale decir, no irlos 	pisando 	durante los rodajes porque acorta su vida y 	los recalienta.</a:t>
            </a:r>
          </a:p>
          <a:p>
            <a:pPr marL="0" marR="0" lvl="0" indent="0" defTabSz="914400" rtl="0" eaLnBrk="1" fontAlgn="auto" latinLnBrk="0" hangingPunct="1">
              <a:lnSpc>
                <a:spcPct val="90000"/>
              </a:lnSpc>
              <a:spcBef>
                <a:spcPct val="20000"/>
              </a:spcBef>
              <a:spcAft>
                <a:spcPts val="0"/>
              </a:spcAft>
              <a:buClr>
                <a:srgbClr val="FFFF00"/>
              </a:buClr>
              <a:buSzTx/>
              <a:buFont typeface="Wingdings" pitchFamily="2" charset="2"/>
              <a:buChar char="Ø"/>
              <a:tabLst/>
              <a:defRPr/>
            </a:pPr>
            <a:endParaRPr lang="es-ES" sz="2400" dirty="0">
              <a:solidFill>
                <a:schemeClr val="bg1"/>
              </a:solidFill>
            </a:endParaRPr>
          </a:p>
          <a:p>
            <a:pPr marL="0" marR="0" lvl="0" indent="0" defTabSz="914400" rtl="0" eaLnBrk="1" fontAlgn="auto" latinLnBrk="0" hangingPunct="1">
              <a:lnSpc>
                <a:spcPct val="90000"/>
              </a:lnSpc>
              <a:spcBef>
                <a:spcPct val="20000"/>
              </a:spcBef>
              <a:spcAft>
                <a:spcPts val="0"/>
              </a:spcAft>
              <a:buClr>
                <a:srgbClr val="FFFF00"/>
              </a:buClr>
              <a:buSzTx/>
              <a:buFont typeface="Wingdings" pitchFamily="2" charset="2"/>
              <a:buChar char="Ø"/>
              <a:tabLst/>
              <a:defRPr/>
            </a:pPr>
            <a:r>
              <a:rPr lang="es-ES" sz="2400" dirty="0">
                <a:solidFill>
                  <a:schemeClr val="bg1"/>
                </a:solidFill>
              </a:rPr>
              <a:t> 	Se puede bombear repetidas veces para mejorar la acción 	de 	los frenos.</a:t>
            </a:r>
          </a:p>
          <a:p>
            <a:pPr marL="0" marR="0" lvl="0" indent="0" defTabSz="914400" rtl="0" eaLnBrk="1" fontAlgn="auto" latinLnBrk="0" hangingPunct="1">
              <a:lnSpc>
                <a:spcPct val="90000"/>
              </a:lnSpc>
              <a:spcBef>
                <a:spcPct val="20000"/>
              </a:spcBef>
              <a:spcAft>
                <a:spcPts val="0"/>
              </a:spcAft>
              <a:buClr>
                <a:srgbClr val="FFFF00"/>
              </a:buClr>
              <a:buSzTx/>
              <a:tabLst/>
              <a:defRPr/>
            </a:pPr>
            <a:endParaRPr lang="es-ES" sz="2400" dirty="0">
              <a:solidFill>
                <a:schemeClr val="bg1"/>
              </a:solidFill>
            </a:endParaRPr>
          </a:p>
          <a:p>
            <a:pPr marL="0" marR="0" lvl="0" indent="0" defTabSz="914400" rtl="0" eaLnBrk="1" fontAlgn="auto" latinLnBrk="0" hangingPunct="1">
              <a:lnSpc>
                <a:spcPct val="90000"/>
              </a:lnSpc>
              <a:spcBef>
                <a:spcPct val="20000"/>
              </a:spcBef>
              <a:spcAft>
                <a:spcPts val="0"/>
              </a:spcAft>
              <a:buClr>
                <a:srgbClr val="FFFF00"/>
              </a:buClr>
              <a:buSzTx/>
              <a:buFont typeface="Wingdings" pitchFamily="2" charset="2"/>
              <a:buChar char="Ø"/>
              <a:tabLst/>
              <a:defRPr/>
            </a:pPr>
            <a:r>
              <a:rPr lang="es-ES" sz="2400" dirty="0">
                <a:solidFill>
                  <a:schemeClr val="bg1"/>
                </a:solidFill>
              </a:rPr>
              <a:t> 	Si sucediese que solo uno de los frenos estuviese largo, 	débil o 	fallase puede usar el otro de forma 	coordinada mientras usa el 	otro timón de dirección opuesto 	para así compensar y obtener 	un mejor frenado.</a:t>
            </a:r>
          </a:p>
          <a:p>
            <a:pPr marL="274320" indent="-274320" algn="just">
              <a:buClr>
                <a:srgbClr val="FFFF00"/>
              </a:buClr>
              <a:buFont typeface="Wingdings" pitchFamily="2" charset="2"/>
              <a:buChar char="Ø"/>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46082" name="Picture 2" descr="http://t0.gstatic.com/images?q=tbn:ANd9GcREqvz6WtglujNsH_BNLlN6W3VdRyFhTJ6NhiBf8WTlXoYgF6mr"/>
          <p:cNvPicPr>
            <a:picLocks noChangeAspect="1" noChangeArrowheads="1"/>
          </p:cNvPicPr>
          <p:nvPr/>
        </p:nvPicPr>
        <p:blipFill>
          <a:blip r:embed="rId3" cstate="print"/>
          <a:srcRect l="11251" t="41149" r="65526" b="22766"/>
          <a:stretch>
            <a:fillRect/>
          </a:stretch>
        </p:blipFill>
        <p:spPr bwMode="auto">
          <a:xfrm>
            <a:off x="3214678" y="4071942"/>
            <a:ext cx="1143008" cy="1785950"/>
          </a:xfrm>
          <a:prstGeom prst="rect">
            <a:avLst/>
          </a:prstGeom>
          <a:noFill/>
        </p:spPr>
      </p:pic>
      <p:pic>
        <p:nvPicPr>
          <p:cNvPr id="5" name="Picture 2" descr="http://t0.gstatic.com/images?q=tbn:ANd9GcREqvz6WtglujNsH_BNLlN6W3VdRyFhTJ6NhiBf8WTlXoYgF6mr"/>
          <p:cNvPicPr>
            <a:picLocks noChangeAspect="1" noChangeArrowheads="1"/>
          </p:cNvPicPr>
          <p:nvPr/>
        </p:nvPicPr>
        <p:blipFill>
          <a:blip r:embed="rId3" cstate="print"/>
          <a:srcRect l="12703" t="41149" r="65526" b="22766"/>
          <a:stretch>
            <a:fillRect/>
          </a:stretch>
        </p:blipFill>
        <p:spPr bwMode="auto">
          <a:xfrm>
            <a:off x="4429124" y="4071942"/>
            <a:ext cx="1071570" cy="1785950"/>
          </a:xfrm>
          <a:prstGeom prst="rect">
            <a:avLst/>
          </a:prstGeom>
          <a:noFill/>
        </p:spPr>
      </p:pic>
      <p:sp>
        <p:nvSpPr>
          <p:cNvPr id="6" name="Rectangle 2"/>
          <p:cNvSpPr txBox="1">
            <a:spLocks noRot="1" noChangeArrowheads="1"/>
          </p:cNvSpPr>
          <p:nvPr/>
        </p:nvSpPr>
        <p:spPr>
          <a:xfrm>
            <a:off x="4054834" y="5786454"/>
            <a:ext cx="1445860"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PEDALES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7"/>
          <p:cNvSpPr>
            <a:spLocks noChangeArrowheads="1" noChangeShapeType="1"/>
          </p:cNvSpPr>
          <p:nvPr/>
        </p:nvSpPr>
        <p:spPr bwMode="auto">
          <a:xfrm>
            <a:off x="1500188" y="285750"/>
            <a:ext cx="5813425" cy="4857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r>
              <a:rPr lang="es-PE" sz="3600" kern="10" dirty="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Modelo O-235 L2C</a:t>
            </a:r>
          </a:p>
        </p:txBody>
      </p:sp>
      <p:pic>
        <p:nvPicPr>
          <p:cNvPr id="49155" name="Picture 19" descr="Cessna 152 Engine, Right (Passenger's) Side por WireLizard."/>
          <p:cNvPicPr>
            <a:picLocks noChangeAspect="1" noChangeArrowheads="1"/>
          </p:cNvPicPr>
          <p:nvPr/>
        </p:nvPicPr>
        <p:blipFill>
          <a:blip r:embed="rId2" cstate="print"/>
          <a:srcRect/>
          <a:stretch>
            <a:fillRect/>
          </a:stretch>
        </p:blipFill>
        <p:spPr bwMode="auto">
          <a:xfrm>
            <a:off x="539750" y="765175"/>
            <a:ext cx="7929563" cy="4896073"/>
          </a:xfrm>
          <a:prstGeom prst="rect">
            <a:avLst/>
          </a:prstGeom>
          <a:noFill/>
          <a:ln w="9525">
            <a:noFill/>
            <a:miter lim="800000"/>
            <a:headEnd/>
            <a:tailEnd/>
          </a:ln>
        </p:spPr>
      </p:pic>
      <p:sp>
        <p:nvSpPr>
          <p:cNvPr id="205827" name="Rectangle 3"/>
          <p:cNvSpPr>
            <a:spLocks noChangeArrowheads="1"/>
          </p:cNvSpPr>
          <p:nvPr/>
        </p:nvSpPr>
        <p:spPr bwMode="auto">
          <a:xfrm>
            <a:off x="0" y="5661025"/>
            <a:ext cx="9144000" cy="1196975"/>
          </a:xfrm>
          <a:prstGeom prst="rect">
            <a:avLst/>
          </a:prstGeom>
          <a:noFill/>
          <a:ln w="9525">
            <a:noFill/>
            <a:miter lim="800000"/>
            <a:headEnd/>
            <a:tailEnd/>
          </a:ln>
        </p:spPr>
        <p:txBody>
          <a:bodyPr/>
          <a:lstStyle/>
          <a:p>
            <a:pPr algn="just" eaLnBrk="0" hangingPunct="0">
              <a:lnSpc>
                <a:spcPct val="80000"/>
              </a:lnSpc>
              <a:spcBef>
                <a:spcPct val="20000"/>
              </a:spcBef>
              <a:buClr>
                <a:schemeClr val="hlink"/>
              </a:buClr>
              <a:buFont typeface="Wingdings" pitchFamily="2" charset="2"/>
              <a:buNone/>
              <a:defRPr/>
            </a:pPr>
            <a:r>
              <a:rPr lang="es-ES" sz="2400" b="1" dirty="0">
                <a:solidFill>
                  <a:srgbClr val="FF0066"/>
                </a:solidFill>
                <a:effectLst>
                  <a:outerShdw blurRad="38100" dist="38100" dir="2700000" algn="tl">
                    <a:srgbClr val="000000"/>
                  </a:outerShdw>
                </a:effectLst>
              </a:rPr>
              <a:t>Tiene instalado un motor </a:t>
            </a:r>
            <a:r>
              <a:rPr lang="es-ES" sz="2400" b="1" dirty="0" err="1">
                <a:solidFill>
                  <a:srgbClr val="FF0066"/>
                </a:solidFill>
                <a:effectLst>
                  <a:outerShdw blurRad="38100" dist="38100" dir="2700000" algn="tl">
                    <a:srgbClr val="000000"/>
                  </a:outerShdw>
                </a:effectLst>
              </a:rPr>
              <a:t>Lycoming</a:t>
            </a:r>
            <a:r>
              <a:rPr lang="es-ES" sz="2400" b="1" dirty="0">
                <a:solidFill>
                  <a:srgbClr val="FF0066"/>
                </a:solidFill>
                <a:effectLst>
                  <a:outerShdw blurRad="38100" dist="38100" dir="2700000" algn="tl">
                    <a:srgbClr val="000000"/>
                  </a:outerShdw>
                </a:effectLst>
              </a:rPr>
              <a:t> modelo O-235 L2C, de 4 cilindros opuestos horizontalmente y refrigerados por aire de impacto. El motor gira una hélice metálica de paso fijo de dos palas.</a:t>
            </a:r>
            <a:r>
              <a:rPr lang="es-ES" sz="2400" dirty="0">
                <a:effectLst>
                  <a:outerShdw blurRad="38100" dist="38100" dir="2700000" algn="tl">
                    <a:srgbClr val="000000"/>
                  </a:outerShdw>
                </a:effectLst>
              </a:rPr>
              <a:t> </a:t>
            </a:r>
            <a:endParaRPr lang="es-ES" sz="1000" dirty="0">
              <a:effectLst>
                <a:outerShdw blurRad="38100" dist="38100" dir="2700000" algn="tl">
                  <a:srgbClr val="000000"/>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latin typeface="+mj-lt"/>
              </a:rPr>
              <a:t>TREN DE ATERRIZAJE</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algn="just">
              <a:buClr>
                <a:srgbClr val="FFFF00"/>
              </a:buClr>
              <a:buFont typeface="Wingdings" pitchFamily="2" charset="2"/>
              <a:buChar char="Ø"/>
            </a:pPr>
            <a:r>
              <a:rPr lang="es-ES" sz="2400" dirty="0">
                <a:solidFill>
                  <a:schemeClr val="bg1"/>
                </a:solidFill>
              </a:rPr>
              <a:t> 	Es de tipo TRICICLO consta de dos ruedas principales y una 	rueda de nariz comándable, también puede estar 	equipadas 	con cubiertas aerodinámicas que permitirán 	a todas las ruedas 	como menor resistencia al avance.</a:t>
            </a:r>
          </a:p>
          <a:p>
            <a:pPr algn="just">
              <a:buClr>
                <a:srgbClr val="FFFF00"/>
              </a:buClr>
            </a:pPr>
            <a:endParaRPr lang="es-ES" sz="2400" dirty="0">
              <a:solidFill>
                <a:schemeClr val="bg1"/>
              </a:solidFill>
            </a:endParaRPr>
          </a:p>
          <a:p>
            <a:pPr algn="just">
              <a:buClr>
                <a:srgbClr val="FFFF00"/>
              </a:buClr>
              <a:buFont typeface="Wingdings" pitchFamily="2" charset="2"/>
              <a:buChar char="Ø"/>
            </a:pPr>
            <a:r>
              <a:rPr lang="es-ES" sz="2400" dirty="0">
                <a:solidFill>
                  <a:schemeClr val="bg1"/>
                </a:solidFill>
              </a:rPr>
              <a:t> 	La rueda de la nariz tiene un amortiguador tubular tipo 	OLENEUMATICO el cual consiste en un tubo recargado con 	fluido hidráulico y nitrógeno.</a:t>
            </a:r>
          </a:p>
          <a:p>
            <a:pPr algn="just">
              <a:buClr>
                <a:srgbClr val="FFFF00"/>
              </a:buClr>
            </a:pPr>
            <a:endParaRPr lang="es-ES" sz="2400" dirty="0">
              <a:solidFill>
                <a:schemeClr val="bg1"/>
              </a:solidFill>
            </a:endParaRPr>
          </a:p>
          <a:p>
            <a:pPr algn="just">
              <a:buClr>
                <a:srgbClr val="FFFF00"/>
              </a:buClr>
              <a:buFont typeface="Wingdings" pitchFamily="2" charset="2"/>
              <a:buChar char="Ø"/>
            </a:pPr>
            <a:r>
              <a:rPr lang="es-ES" sz="2400" dirty="0">
                <a:solidFill>
                  <a:schemeClr val="bg1"/>
                </a:solidFill>
              </a:rPr>
              <a:t> 	Cada rueda esta equipada con disco de freno accionado 	hidráulicamente, ubicado en el interior de la rueda ( cuando 	cuentan con cubiertas aerodinámicas deben ser retiradas 	para 	en pre-vuelo de las ruedas de freno).</a:t>
            </a:r>
          </a:p>
          <a:p>
            <a:pPr algn="just">
              <a:buClr>
                <a:srgbClr val="FFFF00"/>
              </a:buClr>
              <a:buFont typeface="Wingdings" pitchFamily="2" charset="2"/>
              <a:buChar char="Ø"/>
            </a:pPr>
            <a:endParaRPr lang="es-ES" sz="2400" dirty="0">
              <a:solidFill>
                <a:schemeClr val="bg1"/>
              </a:solidFill>
            </a:endParaRPr>
          </a:p>
          <a:p>
            <a:pPr algn="just">
              <a:buClr>
                <a:srgbClr val="FFFF00"/>
              </a:buClr>
              <a:buFont typeface="Wingdings" pitchFamily="2" charset="2"/>
              <a:buChar char="Ø"/>
            </a:pPr>
            <a:r>
              <a:rPr lang="es-ES" sz="2400" dirty="0">
                <a:solidFill>
                  <a:schemeClr val="bg1"/>
                </a:solidFill>
              </a:rPr>
              <a:t> 	Capacidad de nitrógeno del TREN DE NARIZ  30 psi.</a:t>
            </a:r>
          </a:p>
          <a:p>
            <a:pPr algn="just">
              <a:buClr>
                <a:srgbClr val="FFFF00"/>
              </a:buClr>
              <a:buFont typeface="Wingdings" pitchFamily="2" charset="2"/>
              <a:buChar char="Ø"/>
            </a:pPr>
            <a:endParaRPr lang="es-ES" sz="2400" dirty="0">
              <a:solidFill>
                <a:schemeClr val="bg1"/>
              </a:solidFill>
            </a:endParaRPr>
          </a:p>
          <a:p>
            <a:pPr algn="just">
              <a:buClr>
                <a:srgbClr val="FFFF00"/>
              </a:buClr>
              <a:buFont typeface="Wingdings" pitchFamily="2" charset="2"/>
              <a:buChar char="Ø"/>
            </a:pPr>
            <a:r>
              <a:rPr lang="es-ES" sz="2400" dirty="0">
                <a:solidFill>
                  <a:schemeClr val="bg1"/>
                </a:solidFill>
              </a:rPr>
              <a:t> 	Capacidad de nitrógeno TREN PRINCIPAL 29 psi.</a:t>
            </a:r>
          </a:p>
          <a:p>
            <a:pPr algn="just">
              <a:buClr>
                <a:srgbClr val="FFFF00"/>
              </a:buClr>
              <a:buFont typeface="Wingdings" pitchFamily="2" charset="2"/>
              <a:buChar char="Ø"/>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2" descr="D:\SO ROMUCHO\P1010456.JPG"/>
          <p:cNvPicPr>
            <a:picLocks noChangeAspect="1" noChangeArrowheads="1"/>
          </p:cNvPicPr>
          <p:nvPr/>
        </p:nvPicPr>
        <p:blipFill>
          <a:blip r:embed="rId3" cstate="print"/>
          <a:srcRect/>
          <a:stretch>
            <a:fillRect/>
          </a:stretch>
        </p:blipFill>
        <p:spPr bwMode="auto">
          <a:xfrm>
            <a:off x="571472" y="642918"/>
            <a:ext cx="3786213" cy="2749570"/>
          </a:xfrm>
          <a:prstGeom prst="rect">
            <a:avLst/>
          </a:prstGeom>
          <a:noFill/>
          <a:ln w="28575">
            <a:solidFill>
              <a:srgbClr val="FF0000"/>
            </a:solidFill>
            <a:miter lim="800000"/>
            <a:headEnd/>
            <a:tailEnd/>
          </a:ln>
        </p:spPr>
      </p:pic>
      <p:pic>
        <p:nvPicPr>
          <p:cNvPr id="6" name="Picture 4" descr="D:\SO ROMUCHO\P1010455.JPG"/>
          <p:cNvPicPr>
            <a:picLocks noChangeAspect="1" noChangeArrowheads="1"/>
          </p:cNvPicPr>
          <p:nvPr/>
        </p:nvPicPr>
        <p:blipFill>
          <a:blip r:embed="rId4" cstate="print"/>
          <a:srcRect/>
          <a:stretch>
            <a:fillRect/>
          </a:stretch>
        </p:blipFill>
        <p:spPr bwMode="auto">
          <a:xfrm>
            <a:off x="4643438" y="642918"/>
            <a:ext cx="3929089" cy="2749570"/>
          </a:xfrm>
          <a:prstGeom prst="rect">
            <a:avLst/>
          </a:prstGeom>
          <a:noFill/>
          <a:ln w="28575">
            <a:solidFill>
              <a:srgbClr val="FF0000"/>
            </a:solidFill>
            <a:miter lim="800000"/>
            <a:headEnd/>
            <a:tailEnd/>
          </a:ln>
        </p:spPr>
      </p:pic>
      <p:pic>
        <p:nvPicPr>
          <p:cNvPr id="7" name="Picture 3" descr="D:\SO ROMUCHO\P1010457.JPG"/>
          <p:cNvPicPr>
            <a:picLocks noChangeAspect="1" noChangeArrowheads="1"/>
          </p:cNvPicPr>
          <p:nvPr/>
        </p:nvPicPr>
        <p:blipFill>
          <a:blip r:embed="rId5" cstate="print"/>
          <a:srcRect/>
          <a:stretch>
            <a:fillRect/>
          </a:stretch>
        </p:blipFill>
        <p:spPr bwMode="auto">
          <a:xfrm>
            <a:off x="2714612" y="3786190"/>
            <a:ext cx="3571899" cy="2630485"/>
          </a:xfrm>
          <a:prstGeom prst="rect">
            <a:avLst/>
          </a:prstGeom>
          <a:noFill/>
          <a:ln w="28575">
            <a:solidFill>
              <a:srgbClr val="FF0000"/>
            </a:solidFill>
            <a:miter lim="800000"/>
            <a:headEnd/>
            <a:tailEnd/>
          </a:ln>
        </p:spPr>
      </p:pic>
      <p:sp>
        <p:nvSpPr>
          <p:cNvPr id="8" name="Rectangle 2"/>
          <p:cNvSpPr txBox="1">
            <a:spLocks noRot="1" noChangeArrowheads="1"/>
          </p:cNvSpPr>
          <p:nvPr/>
        </p:nvSpPr>
        <p:spPr bwMode="auto">
          <a:xfrm>
            <a:off x="683568" y="3387699"/>
            <a:ext cx="3353580" cy="389644"/>
          </a:xfrm>
          <a:prstGeom prst="rect">
            <a:avLst/>
          </a:prstGeom>
          <a:noFill/>
          <a:ln>
            <a:noFill/>
          </a:ln>
        </p:spPr>
        <p:txBody>
          <a:bodyPr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defRPr/>
            </a:pPr>
            <a:r>
              <a:rPr lang="es-ES" sz="2800" dirty="0">
                <a:solidFill>
                  <a:srgbClr val="FF0000"/>
                </a:solidFill>
                <a:effectLst/>
              </a:rPr>
              <a:t>Tren de Nariz</a:t>
            </a:r>
          </a:p>
        </p:txBody>
      </p:sp>
      <p:sp>
        <p:nvSpPr>
          <p:cNvPr id="9" name="Rectangle 2"/>
          <p:cNvSpPr txBox="1">
            <a:spLocks noRot="1" noChangeArrowheads="1"/>
          </p:cNvSpPr>
          <p:nvPr/>
        </p:nvSpPr>
        <p:spPr bwMode="auto">
          <a:xfrm>
            <a:off x="5020678" y="3392996"/>
            <a:ext cx="3353580" cy="389644"/>
          </a:xfrm>
          <a:prstGeom prst="rect">
            <a:avLst/>
          </a:prstGeom>
          <a:noFill/>
          <a:ln>
            <a:noFill/>
          </a:ln>
        </p:spPr>
        <p:txBody>
          <a:bodyPr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defRPr/>
            </a:pPr>
            <a:r>
              <a:rPr lang="es-ES" sz="2800" dirty="0">
                <a:solidFill>
                  <a:srgbClr val="FF0000"/>
                </a:solidFill>
                <a:effectLst/>
              </a:rPr>
              <a:t>Tren Principal</a:t>
            </a:r>
          </a:p>
        </p:txBody>
      </p:sp>
      <p:sp>
        <p:nvSpPr>
          <p:cNvPr id="10" name="Rectangle 2"/>
          <p:cNvSpPr txBox="1">
            <a:spLocks noRot="1" noChangeArrowheads="1"/>
          </p:cNvSpPr>
          <p:nvPr/>
        </p:nvSpPr>
        <p:spPr bwMode="auto">
          <a:xfrm>
            <a:off x="2872466" y="6381328"/>
            <a:ext cx="3353580" cy="389644"/>
          </a:xfrm>
          <a:prstGeom prst="rect">
            <a:avLst/>
          </a:prstGeom>
          <a:noFill/>
          <a:ln>
            <a:noFill/>
          </a:ln>
        </p:spPr>
        <p:txBody>
          <a:bodyPr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defRPr/>
            </a:pPr>
            <a:r>
              <a:rPr lang="es-ES" sz="2800" dirty="0">
                <a:solidFill>
                  <a:srgbClr val="FF0000"/>
                </a:solidFill>
                <a:effectLst/>
              </a:rPr>
              <a:t>Tipo Triciclo</a:t>
            </a:r>
          </a:p>
        </p:txBody>
      </p:sp>
      <p:sp>
        <p:nvSpPr>
          <p:cNvPr id="12" name="Rectangle 2"/>
          <p:cNvSpPr txBox="1">
            <a:spLocks noRot="1" noChangeArrowheads="1"/>
          </p:cNvSpPr>
          <p:nvPr/>
        </p:nvSpPr>
        <p:spPr bwMode="auto">
          <a:xfrm>
            <a:off x="293962" y="-27384"/>
            <a:ext cx="8510588" cy="563265"/>
          </a:xfrm>
          <a:prstGeom prst="rect">
            <a:avLst/>
          </a:prstGeom>
          <a:noFill/>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defRPr/>
            </a:pPr>
            <a:r>
              <a:rPr lang="es-ES" sz="2800" u="sng" dirty="0">
                <a:solidFill>
                  <a:srgbClr val="FF0000"/>
                </a:solidFill>
              </a:rPr>
              <a:t>TREN DE ATERRIZAJE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24"/>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dirty="0">
                <a:latin typeface="+mj-lt"/>
              </a:rPr>
              <a:t>4. 	</a:t>
            </a:r>
            <a:r>
              <a:rPr lang="en-GB" sz="2800" b="1" u="sng" dirty="0">
                <a:latin typeface="+mj-lt"/>
              </a:rPr>
              <a:t>SISTEMA DE ENFRIAMIENTO Y REFRIGERACION</a:t>
            </a:r>
          </a:p>
          <a:p>
            <a:pPr lvl="1" algn="just">
              <a:lnSpc>
                <a:spcPct val="90000"/>
              </a:lnSpc>
              <a:spcBef>
                <a:spcPct val="20000"/>
              </a:spcBef>
              <a:buClr>
                <a:srgbClr val="FF0000"/>
              </a:buClr>
              <a:defRPr/>
            </a:pPr>
            <a:endParaRPr lang="en-GB" sz="800" b="1" u="sng" dirty="0">
              <a:latin typeface="+mj-lt"/>
            </a:endParaRPr>
          </a:p>
          <a:p>
            <a:pPr marL="274320" indent="-274320" algn="just">
              <a:buClr>
                <a:srgbClr val="FFFF00"/>
              </a:buClr>
              <a:buFont typeface="Wingdings" pitchFamily="2" charset="2"/>
              <a:buChar char="Ø"/>
              <a:defRPr/>
            </a:pPr>
            <a:r>
              <a:rPr lang="es-ES" sz="2400" dirty="0">
                <a:solidFill>
                  <a:schemeClr val="bg1"/>
                </a:solidFill>
              </a:rPr>
              <a:t> 	</a:t>
            </a:r>
            <a:r>
              <a:rPr lang="es-ES" sz="2400" b="1" dirty="0">
                <a:solidFill>
                  <a:srgbClr val="002060"/>
                </a:solidFill>
              </a:rPr>
              <a:t> </a:t>
            </a:r>
            <a:r>
              <a:rPr lang="es-ES" sz="2400" b="1" dirty="0">
                <a:solidFill>
                  <a:schemeClr val="bg1"/>
                </a:solidFill>
              </a:rPr>
              <a:t>El enfriamiento del motor se realiza, al ingresar el aire de 	impacto por dos aberturas delanteras conformadas con la 	cubierta del motor éste aire al ingresar no solo enfría los 	cilindros delanteros, porque también hay detrás de ellas; 	deflectores que obligan al aire a circular por detrás de los 	cilindros y otras áreas del motor para luego salir por la parte 	trasera inferior de la cubierta del motor en una abertura 	que se ha previsto para tal efecto. </a:t>
            </a:r>
          </a:p>
          <a:p>
            <a:pPr marL="274320" indent="-274320" algn="just">
              <a:buClr>
                <a:srgbClr val="FFFF00"/>
              </a:buClr>
              <a:buFont typeface="Wingdings" pitchFamily="2" charset="2"/>
              <a:buChar char="Ø"/>
              <a:defRPr/>
            </a:pPr>
            <a:endParaRPr lang="es-ES" sz="2400" b="1" dirty="0">
              <a:solidFill>
                <a:schemeClr val="bg1"/>
              </a:solidFill>
            </a:endParaRPr>
          </a:p>
          <a:p>
            <a:pPr marL="274320" indent="-274320" algn="just">
              <a:buClr>
                <a:srgbClr val="FFFF00"/>
              </a:buClr>
              <a:buFont typeface="Wingdings" pitchFamily="2" charset="2"/>
              <a:buChar char="Ø"/>
              <a:defRPr/>
            </a:pPr>
            <a:r>
              <a:rPr lang="es-ES" sz="2400" b="1" dirty="0">
                <a:solidFill>
                  <a:schemeClr val="bg1"/>
                </a:solidFill>
              </a:rPr>
              <a:t> 	No tiene ningún dispositivo, ni mando manual para 	canalizar o dirigir el aire.</a:t>
            </a:r>
            <a:r>
              <a:rPr lang="es-ES" sz="2400" dirty="0">
                <a:solidFill>
                  <a:schemeClr val="bg1"/>
                </a:solidFill>
              </a:rPr>
              <a:t> 	</a:t>
            </a:r>
            <a:endParaRPr lang="en-GB" sz="28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1026" name="Picture 2" descr="http://t1.gstatic.com/images?q=tbn:ANd9GcS8CZn7vITCNIw-UnvkLD6soLMq0dhk495QlljmK8bxAlWyLbQVzQ"/>
          <p:cNvPicPr>
            <a:picLocks noChangeAspect="1" noChangeArrowheads="1"/>
          </p:cNvPicPr>
          <p:nvPr/>
        </p:nvPicPr>
        <p:blipFill>
          <a:blip r:embed="rId3" cstate="print"/>
          <a:srcRect/>
          <a:stretch>
            <a:fillRect/>
          </a:stretch>
        </p:blipFill>
        <p:spPr bwMode="auto">
          <a:xfrm>
            <a:off x="2714612" y="4714884"/>
            <a:ext cx="3571900" cy="2071678"/>
          </a:xfrm>
          <a:prstGeom prst="rect">
            <a:avLst/>
          </a:prstGeom>
          <a:noFill/>
          <a:ln w="28575">
            <a:solidFill>
              <a:srgbClr val="FF0000"/>
            </a:solidFill>
          </a:ln>
        </p:spPr>
      </p:pic>
      <p:cxnSp>
        <p:nvCxnSpPr>
          <p:cNvPr id="6" name="5 Conector recto de flecha"/>
          <p:cNvCxnSpPr/>
          <p:nvPr/>
        </p:nvCxnSpPr>
        <p:spPr>
          <a:xfrm flipV="1">
            <a:off x="3643306" y="5214950"/>
            <a:ext cx="3071834" cy="57150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rot="10800000" flipV="1">
            <a:off x="2071670" y="5715016"/>
            <a:ext cx="1152532" cy="7143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Rot="1" noChangeArrowheads="1"/>
          </p:cNvSpPr>
          <p:nvPr/>
        </p:nvSpPr>
        <p:spPr>
          <a:xfrm>
            <a:off x="357158" y="5500702"/>
            <a:ext cx="2160240"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INGRESO DE AIRE</a:t>
            </a:r>
          </a:p>
        </p:txBody>
      </p:sp>
      <p:sp>
        <p:nvSpPr>
          <p:cNvPr id="11" name="Rectangle 2"/>
          <p:cNvSpPr txBox="1">
            <a:spLocks noRot="1" noChangeArrowheads="1"/>
          </p:cNvSpPr>
          <p:nvPr/>
        </p:nvSpPr>
        <p:spPr>
          <a:xfrm>
            <a:off x="6786578" y="4857760"/>
            <a:ext cx="2160240" cy="465056"/>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0000"/>
                </a:solidFill>
              </a:rPr>
              <a:t>INGRESO DE AIRE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Imagen 575" descr="Refrigeración por aire"/>
          <p:cNvPicPr>
            <a:picLocks noChangeAspect="1" noChangeArrowheads="1"/>
          </p:cNvPicPr>
          <p:nvPr/>
        </p:nvPicPr>
        <p:blipFill>
          <a:blip r:embed="rId3" cstate="print"/>
          <a:srcRect/>
          <a:stretch>
            <a:fillRect/>
          </a:stretch>
        </p:blipFill>
        <p:spPr bwMode="auto">
          <a:xfrm>
            <a:off x="0" y="0"/>
            <a:ext cx="9167837" cy="6858000"/>
          </a:xfrm>
          <a:prstGeom prst="rect">
            <a:avLst/>
          </a:prstGeom>
          <a:noFill/>
          <a:ln w="28575">
            <a:solidFill>
              <a:srgbClr val="FF0000"/>
            </a:solid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a:xfrm>
            <a:off x="0" y="188913"/>
            <a:ext cx="8929688" cy="1071562"/>
          </a:xfrm>
        </p:spPr>
        <p:txBody>
          <a:bodyPr>
            <a:normAutofit fontScale="85000" lnSpcReduction="20000"/>
          </a:bodyPr>
          <a:lstStyle/>
          <a:p>
            <a:pPr>
              <a:lnSpc>
                <a:spcPct val="80000"/>
              </a:lnSpc>
            </a:pPr>
            <a:endParaRPr lang="es-PE" sz="1000" dirty="0">
              <a:solidFill>
                <a:schemeClr val="tx1"/>
              </a:solidFill>
            </a:endParaRPr>
          </a:p>
          <a:p>
            <a:pPr algn="ctr">
              <a:lnSpc>
                <a:spcPct val="80000"/>
              </a:lnSpc>
              <a:buFont typeface="Wingdings" pitchFamily="2" charset="2"/>
              <a:buNone/>
            </a:pPr>
            <a:r>
              <a:rPr lang="es-PE" sz="2400" dirty="0">
                <a:solidFill>
                  <a:schemeClr val="tx1"/>
                </a:solidFill>
              </a:rPr>
              <a:t>    </a:t>
            </a:r>
            <a:r>
              <a:rPr lang="es-PE" sz="2400" dirty="0">
                <a:solidFill>
                  <a:schemeClr val="tx1"/>
                </a:solidFill>
                <a:latin typeface="Arial" pitchFamily="34" charset="0"/>
                <a:cs typeface="Arial" pitchFamily="34" charset="0"/>
              </a:rPr>
              <a:t>Estos motores son diseñados para ser enfriados por presión de aire </a:t>
            </a:r>
          </a:p>
          <a:p>
            <a:pPr algn="ctr">
              <a:lnSpc>
                <a:spcPct val="80000"/>
              </a:lnSpc>
              <a:buFont typeface="Wingdings" pitchFamily="2" charset="2"/>
              <a:buNone/>
            </a:pPr>
            <a:r>
              <a:rPr lang="es-PE" sz="2400" dirty="0">
                <a:solidFill>
                  <a:schemeClr val="tx1"/>
                </a:solidFill>
                <a:latin typeface="Arial" pitchFamily="34" charset="0"/>
                <a:cs typeface="Arial" pitchFamily="34" charset="0"/>
              </a:rPr>
              <a:t>	actuado por la velocidad hacia delante del avión. </a:t>
            </a:r>
          </a:p>
          <a:p>
            <a:pPr algn="just">
              <a:lnSpc>
                <a:spcPct val="80000"/>
              </a:lnSpc>
              <a:buFont typeface="Wingdings" pitchFamily="2" charset="2"/>
              <a:buNone/>
            </a:pPr>
            <a:endParaRPr lang="es-PE" sz="1000" dirty="0">
              <a:solidFill>
                <a:schemeClr val="tx1"/>
              </a:solidFill>
            </a:endParaRPr>
          </a:p>
          <a:p>
            <a:pPr algn="just">
              <a:lnSpc>
                <a:spcPct val="80000"/>
              </a:lnSpc>
              <a:buFont typeface="Wingdings" pitchFamily="2" charset="2"/>
              <a:buNone/>
            </a:pPr>
            <a:r>
              <a:rPr lang="es-PE" sz="2400" dirty="0">
                <a:solidFill>
                  <a:schemeClr val="tx1"/>
                </a:solidFill>
              </a:rPr>
              <a:t>    </a:t>
            </a:r>
          </a:p>
        </p:txBody>
      </p:sp>
      <p:pic>
        <p:nvPicPr>
          <p:cNvPr id="81924" name="3 Imagen" descr="http://www.free-online-private-pilot-ground-school.com/images/air-cooled-engine.gif"/>
          <p:cNvPicPr>
            <a:picLocks noChangeAspect="1" noChangeArrowheads="1"/>
          </p:cNvPicPr>
          <p:nvPr/>
        </p:nvPicPr>
        <p:blipFill>
          <a:blip r:embed="rId2" cstate="print"/>
          <a:srcRect/>
          <a:stretch>
            <a:fillRect/>
          </a:stretch>
        </p:blipFill>
        <p:spPr bwMode="auto">
          <a:xfrm>
            <a:off x="827584" y="908720"/>
            <a:ext cx="7215188" cy="4680520"/>
          </a:xfrm>
          <a:prstGeom prst="rect">
            <a:avLst/>
          </a:prstGeom>
          <a:noFill/>
          <a:ln w="9525">
            <a:noFill/>
            <a:miter lim="800000"/>
            <a:headEnd/>
            <a:tailEnd/>
          </a:ln>
        </p:spPr>
      </p:pic>
      <p:sp>
        <p:nvSpPr>
          <p:cNvPr id="5" name="Rectangle 3"/>
          <p:cNvSpPr txBox="1">
            <a:spLocks noChangeArrowheads="1"/>
          </p:cNvSpPr>
          <p:nvPr/>
        </p:nvSpPr>
        <p:spPr>
          <a:xfrm>
            <a:off x="467544" y="5661248"/>
            <a:ext cx="8175253" cy="1000125"/>
          </a:xfrm>
          <a:prstGeom prst="rect">
            <a:avLst/>
          </a:prstGeom>
        </p:spPr>
        <p:txBody>
          <a:bodyPr vert="horz">
            <a:normAutofit/>
          </a:bodyPr>
          <a:lstStyle/>
          <a:p>
            <a:pPr marL="0" marR="0" lvl="0" indent="0" algn="ctr"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r>
              <a:rPr kumimoji="0" lang="es-PE" sz="2000" b="0" i="0" u="none" strike="noStrike" kern="1200" cap="none" spc="0" normalizeH="0" baseline="0" noProof="0" dirty="0">
                <a:ln>
                  <a:noFill/>
                </a:ln>
                <a:effectLst/>
                <a:uLnTx/>
                <a:uFillTx/>
                <a:latin typeface="Arial" pitchFamily="34" charset="0"/>
                <a:cs typeface="Arial" pitchFamily="34" charset="0"/>
              </a:rPr>
              <a:t>Los deflectores son provistos para elevar la presión y forzar el aire a través de las aletas de enfriamiento del cilindro</a:t>
            </a:r>
            <a:r>
              <a:rPr kumimoji="0" lang="es-PE" sz="2400" b="0" i="0" u="none" strike="noStrike" kern="1200" cap="none" spc="0" normalizeH="0" baseline="0" noProof="0" dirty="0">
                <a:ln>
                  <a:noFill/>
                </a:ln>
                <a:effectLst/>
                <a:uLnTx/>
                <a:uFillTx/>
                <a:latin typeface="Arial" pitchFamily="34" charset="0"/>
                <a:cs typeface="Arial" pitchFamily="34" charset="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dirty="0">
                <a:latin typeface="+mj-lt"/>
              </a:rPr>
              <a:t>5. 	</a:t>
            </a:r>
            <a:r>
              <a:rPr lang="en-GB" sz="2800" b="1" u="sng" dirty="0">
                <a:latin typeface="+mj-lt"/>
              </a:rPr>
              <a:t>SISTEMA DE ENCENDIDO Y ARRANQUE</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marL="274320" indent="-274320" algn="just">
              <a:buClr>
                <a:srgbClr val="FFFF00"/>
              </a:buClr>
              <a:buFont typeface="Wingdings" pitchFamily="2" charset="2"/>
              <a:buChar char="Ø"/>
              <a:defRPr/>
            </a:pPr>
            <a:r>
              <a:rPr lang="es-ES" sz="2400" dirty="0">
                <a:solidFill>
                  <a:schemeClr val="bg1"/>
                </a:solidFill>
              </a:rPr>
              <a:t> 	La ignición del motor se realiza por medio de 2 magnetos 	impulsados por el motor las cuales encienden las dos bujías 	de 	cada cilindro. </a:t>
            </a:r>
          </a:p>
          <a:p>
            <a:pPr marL="274320" indent="-274320" algn="just">
              <a:buClr>
                <a:srgbClr val="FFFF00"/>
              </a:buClr>
              <a:buFont typeface="Wingdings" pitchFamily="2" charset="2"/>
              <a:buChar char="Ø"/>
              <a:defRPr/>
            </a:pPr>
            <a:endParaRPr lang="es-ES" sz="2400" dirty="0">
              <a:solidFill>
                <a:schemeClr val="bg1"/>
              </a:solidFill>
            </a:endParaRPr>
          </a:p>
          <a:p>
            <a:pPr marL="274320" indent="-274320" algn="just">
              <a:buClr>
                <a:srgbClr val="FFFF00"/>
              </a:buClr>
              <a:buFont typeface="Wingdings" pitchFamily="2" charset="2"/>
              <a:buChar char="Ø"/>
              <a:defRPr/>
            </a:pPr>
            <a:r>
              <a:rPr lang="es-ES" sz="2400" dirty="0">
                <a:solidFill>
                  <a:schemeClr val="bg1"/>
                </a:solidFill>
              </a:rPr>
              <a:t> 	El magneto derecho enciende las bujías superior derecha y 	también las inferiores izquierda y el magneto izquierdo 	enciende las bujías superiores izquierda y también las 	inferiores derecha, la operación normal es desarrollada con 	ambos magnetos funcionando y que encienden las dos 	bujías 	de cada cilindro para así asegurar una combustión 	completa 	de la mezcla aire-combustible. El control de 	los magnetos y del 	arrancador es efectuado por un 	interruptor tipo rotatorio que 	se encuentre en el sub 	panel izquierdo. Este interruptor esta 	marcado en el 	sentido horario con las siguientes siglas:         	</a:t>
            </a:r>
            <a:r>
              <a:rPr lang="es-ES" sz="2400" dirty="0">
                <a:solidFill>
                  <a:srgbClr val="FF0000"/>
                </a:solidFill>
              </a:rPr>
              <a:t>OFF – 	R 	– L – BOTH – STAR</a:t>
            </a:r>
            <a:r>
              <a:rPr lang="es-ES" sz="2400" dirty="0">
                <a:solidFill>
                  <a:schemeClr val="bg1"/>
                </a:solidFill>
              </a:rPr>
              <a:t>. </a:t>
            </a:r>
          </a:p>
          <a:p>
            <a:pPr marL="274320" indent="-274320" algn="just">
              <a:buClr>
                <a:srgbClr val="FFFF00"/>
              </a:buClr>
              <a:buFont typeface="Wingdings" pitchFamily="2" charset="2"/>
              <a:buChar char="Ø"/>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Imagen 511" descr="Sistema de encendido dobl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28575">
            <a:solidFill>
              <a:srgbClr val="FF0000"/>
            </a:solid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marL="274320" indent="-274320" algn="just">
              <a:buClr>
                <a:srgbClr val="FFFF00"/>
              </a:buClr>
              <a:buFont typeface="Wingdings" pitchFamily="2" charset="2"/>
              <a:buChar char="Ø"/>
              <a:defRPr/>
            </a:pPr>
            <a:r>
              <a:rPr lang="es-ES" sz="2400" dirty="0">
                <a:solidFill>
                  <a:schemeClr val="bg1"/>
                </a:solidFill>
              </a:rPr>
              <a:t> 	El motor siempre deberá  ser operado con ambos magnetos 	funcionando, lo cual corresponde a la posición BOTH, 	excepto 	cuando se esta probando el funcionamiento 	de cada magneto 	para los efectos de chequeo. </a:t>
            </a:r>
          </a:p>
          <a:p>
            <a:pPr marL="274320" indent="-274320" algn="just">
              <a:buClr>
                <a:srgbClr val="FFFF00"/>
              </a:buClr>
              <a:buFont typeface="Wingdings" pitchFamily="2" charset="2"/>
              <a:buChar char="Ø"/>
              <a:defRPr/>
            </a:pPr>
            <a:endParaRPr lang="es-ES" sz="2400" dirty="0">
              <a:solidFill>
                <a:schemeClr val="bg1"/>
              </a:solidFill>
            </a:endParaRPr>
          </a:p>
          <a:p>
            <a:pPr marL="274320" indent="-274320" algn="just">
              <a:buClr>
                <a:srgbClr val="FFFF00"/>
              </a:buClr>
              <a:buFont typeface="Wingdings" pitchFamily="2" charset="2"/>
              <a:buChar char="Ø"/>
              <a:defRPr/>
            </a:pPr>
            <a:r>
              <a:rPr lang="es-ES" sz="2400" dirty="0">
                <a:solidFill>
                  <a:schemeClr val="bg1"/>
                </a:solidFill>
              </a:rPr>
              <a:t> 	Las posiciones R y L son para efecto de comprobación 	individual de cada magneto y para los casos de emergencia. 	Cuando éste interruptor rotatorio (llave de magnetos) esta 	en 	la posición START y estando conectado previamente 	el SWITH 	de la BATERIA acciona el contactor respectivo 	haciendo 	funcionar al arrancador y por lo tanto 	funcionara el motor. </a:t>
            </a:r>
          </a:p>
          <a:p>
            <a:pPr marL="274320" indent="-274320" algn="just">
              <a:buClr>
                <a:srgbClr val="FFFF00"/>
              </a:buClr>
              <a:buFont typeface="Wingdings" pitchFamily="2" charset="2"/>
              <a:buChar char="Ø"/>
              <a:defRPr/>
            </a:pPr>
            <a:endParaRPr lang="es-ES" sz="2400" dirty="0">
              <a:solidFill>
                <a:schemeClr val="bg1"/>
              </a:solidFill>
            </a:endParaRPr>
          </a:p>
          <a:p>
            <a:pPr marL="274320" indent="-274320" algn="just">
              <a:buClr>
                <a:srgbClr val="FFFF00"/>
              </a:buClr>
              <a:buFont typeface="Wingdings" pitchFamily="2" charset="2"/>
              <a:buChar char="Ø"/>
              <a:defRPr/>
            </a:pPr>
            <a:r>
              <a:rPr lang="es-ES" sz="2400" dirty="0">
                <a:solidFill>
                  <a:schemeClr val="bg1"/>
                </a:solidFill>
              </a:rPr>
              <a:t> 	Esta llave de magnetos tiene incorporado internamente un 	resorte que una vez que arranco el motor y al soltar la llave 	esta va por si sola a la posición BOTH.</a:t>
            </a:r>
          </a:p>
          <a:p>
            <a:pPr marL="274320" indent="-274320" algn="just">
              <a:buClr>
                <a:srgbClr val="FFFF00"/>
              </a:buClr>
              <a:buFont typeface="Wingdings" pitchFamily="2" charset="2"/>
              <a:buChar char="Ø"/>
              <a:defRPr/>
            </a:pPr>
            <a:endParaRPr lang="es-ES" sz="2400" dirty="0">
              <a:solidFill>
                <a:schemeClr val="bg1"/>
              </a:solidFill>
            </a:endParaRPr>
          </a:p>
          <a:p>
            <a:pPr marL="274320" indent="-274320" algn="just">
              <a:buClr>
                <a:srgbClr val="FFFF00"/>
              </a:buClr>
              <a:defRPr/>
            </a:pPr>
            <a:endParaRPr lang="es-ES" sz="2400" dirty="0">
              <a:solidFill>
                <a:schemeClr val="bg1"/>
              </a:solidFill>
            </a:endParaRPr>
          </a:p>
          <a:p>
            <a:pPr marL="274320" indent="-274320" algn="just">
              <a:buClr>
                <a:srgbClr val="FFFF00"/>
              </a:buClr>
              <a:defRPr/>
            </a:pPr>
            <a:r>
              <a:rPr lang="es-ES" sz="2400" dirty="0">
                <a:solidFill>
                  <a:schemeClr val="bg1"/>
                </a:solidFill>
              </a:rPr>
              <a:t> 	</a:t>
            </a:r>
          </a:p>
          <a:p>
            <a:pPr marL="274320" indent="-274320" algn="just">
              <a:buClr>
                <a:srgbClr val="FFFF00"/>
              </a:buClr>
              <a:buFont typeface="Wingdings" pitchFamily="2" charset="2"/>
              <a:buChar char="Ø"/>
              <a:defRPr/>
            </a:pPr>
            <a:endParaRPr lang="es-ES" sz="2400" dirty="0">
              <a:solidFill>
                <a:schemeClr val="bg1"/>
              </a:solidFill>
            </a:endParaRPr>
          </a:p>
          <a:p>
            <a:pPr marL="274320" indent="-274320" algn="just">
              <a:buClr>
                <a:srgbClr val="FFFF00"/>
              </a:buClr>
              <a:buFont typeface="Wingdings" pitchFamily="2" charset="2"/>
              <a:buChar char="Ø"/>
              <a:defRPr/>
            </a:pPr>
            <a:endParaRPr lang="es-ES" sz="2400" dirty="0"/>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285720" y="0"/>
            <a:ext cx="8643967" cy="6572296"/>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a:solidFill>
                  <a:srgbClr val="FF0000"/>
                </a:solidFill>
                <a:latin typeface="+mj-lt"/>
              </a:rPr>
              <a:t>Magnetos</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solidFill>
                <a:srgbClr val="FF0000"/>
              </a:solidFill>
              <a:latin typeface="+mj-lt"/>
            </a:endParaRPr>
          </a:p>
          <a:p>
            <a:pPr algn="just">
              <a:buClr>
                <a:srgbClr val="FFFF00"/>
              </a:buClr>
              <a:buFont typeface="Wingdings" pitchFamily="2" charset="2"/>
              <a:buChar char="Ø"/>
              <a:defRPr/>
            </a:pPr>
            <a:r>
              <a:rPr lang="es-ES" sz="2400" dirty="0">
                <a:solidFill>
                  <a:schemeClr val="bg1"/>
                </a:solidFill>
              </a:rPr>
              <a:t>  	Un magneto es un generador de corriente diseñado para 	generar un voltaje suficiente para hacer saltar una chispa 	en 	las bujías, y así provocar la ignición de los gases 	comprimidos 	en un motor de combustión interna.</a:t>
            </a:r>
          </a:p>
          <a:p>
            <a:pPr algn="just">
              <a:defRPr/>
            </a:pPr>
            <a:r>
              <a:rPr lang="es-ES" sz="2400" dirty="0">
                <a:solidFill>
                  <a:schemeClr val="bg1"/>
                </a:solidFill>
              </a:rPr>
              <a:t> 	</a:t>
            </a:r>
            <a:r>
              <a:rPr lang="es-ES" sz="2400" b="1" dirty="0">
                <a:solidFill>
                  <a:srgbClr val="FFFF00"/>
                </a:solidFill>
              </a:rPr>
              <a:t>Doble encendido</a:t>
            </a:r>
            <a:r>
              <a:rPr lang="es-ES" sz="2400" b="1" dirty="0">
                <a:solidFill>
                  <a:schemeClr val="bg1"/>
                </a:solidFill>
              </a:rPr>
              <a:t>. </a:t>
            </a:r>
            <a:r>
              <a:rPr lang="es-ES" sz="2400" dirty="0">
                <a:solidFill>
                  <a:schemeClr val="bg1"/>
                </a:solidFill>
              </a:rPr>
              <a:t>Prácticamente todos los motores 	aeronáuticos están equipados con un sistema doble de 	encendido, compuesto por dos magnetos independientes 	que suministran corriente eléctrica a dos bujías en cada 	cilindro (un magneto suministra corriente a un juego de 	bujías y la otra alimenta al otro juego), por seguridad y 	eficacia:</a:t>
            </a:r>
          </a:p>
          <a:p>
            <a:pPr algn="just">
              <a:defRPr/>
            </a:pPr>
            <a:r>
              <a:rPr lang="es-ES" sz="2400" dirty="0">
                <a:solidFill>
                  <a:schemeClr val="bg1"/>
                </a:solidFill>
              </a:rPr>
              <a:t>	Si falla un sistema de magnetos, el motor puede funcionar 	con el otro hasta que pueda realizarse un aterrizaje 	seguro. </a:t>
            </a:r>
          </a:p>
          <a:p>
            <a:pPr algn="just">
              <a:defRPr/>
            </a:pPr>
            <a:r>
              <a:rPr lang="es-ES" sz="2400" dirty="0">
                <a:solidFill>
                  <a:schemeClr val="bg1"/>
                </a:solidFill>
              </a:rPr>
              <a:t>	Dos bujías en cada cilindro no solo dan mayor seguridad 	sino que además mejoran la combustión de la mezcla y 	permiten un mayor rendimiento</a:t>
            </a:r>
            <a:r>
              <a:rPr lang="es-ES" sz="2000" dirty="0">
                <a:solidFill>
                  <a:schemeClr val="bg1"/>
                </a:solidFill>
              </a:rPr>
              <a:t>.</a:t>
            </a:r>
            <a:endParaRPr lang="es-ES" sz="2400" dirty="0">
              <a:solidFill>
                <a:schemeClr val="bg1"/>
              </a:solidFill>
            </a:endParaRPr>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4514" name="Picture 2" descr="http://thumbs2.ebaystatic.com/m/mDFvTWEFb_zABX41tl_UoxQ/140.jpg"/>
          <p:cNvPicPr>
            <a:picLocks noChangeAspect="1" noChangeArrowheads="1"/>
          </p:cNvPicPr>
          <p:nvPr/>
        </p:nvPicPr>
        <p:blipFill>
          <a:blip r:embed="rId3" cstate="print"/>
          <a:srcRect/>
          <a:stretch>
            <a:fillRect/>
          </a:stretch>
        </p:blipFill>
        <p:spPr bwMode="auto">
          <a:xfrm>
            <a:off x="0" y="0"/>
            <a:ext cx="9144000" cy="3429000"/>
          </a:xfrm>
          <a:prstGeom prst="rect">
            <a:avLst/>
          </a:prstGeom>
          <a:noFill/>
          <a:ln w="28575">
            <a:solidFill>
              <a:srgbClr val="FF0000"/>
            </a:solidFill>
          </a:ln>
        </p:spPr>
      </p:pic>
      <p:pic>
        <p:nvPicPr>
          <p:cNvPr id="5" name="Picture 2" descr="http://aviationpartshangar.com/images/slick-m2915-magneto_1bho8jpsb.jpg"/>
          <p:cNvPicPr>
            <a:picLocks noChangeAspect="1" noChangeArrowheads="1"/>
          </p:cNvPicPr>
          <p:nvPr/>
        </p:nvPicPr>
        <p:blipFill>
          <a:blip r:embed="rId4" cstate="print"/>
          <a:srcRect/>
          <a:stretch>
            <a:fillRect/>
          </a:stretch>
        </p:blipFill>
        <p:spPr bwMode="auto">
          <a:xfrm>
            <a:off x="0" y="3429000"/>
            <a:ext cx="9144000" cy="3429000"/>
          </a:xfrm>
          <a:prstGeom prst="rect">
            <a:avLst/>
          </a:prstGeom>
          <a:noFill/>
          <a:ln w="28575">
            <a:solidFill>
              <a:srgbClr val="FF000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idx="1"/>
          </p:nvPr>
        </p:nvGraphicFramePr>
        <p:xfrm>
          <a:off x="1071563" y="928688"/>
          <a:ext cx="6964362" cy="4598987"/>
        </p:xfrm>
        <a:graphic>
          <a:graphicData uri="http://schemas.openxmlformats.org/presentationml/2006/ole">
            <mc:AlternateContent xmlns:mc="http://schemas.openxmlformats.org/markup-compatibility/2006">
              <mc:Choice xmlns:v="urn:schemas-microsoft-com:vml" Requires="v">
                <p:oleObj name="Imagen de mapa de bits" r:id="rId2" imgW="6028571" imgH="3982006" progId="PBrush">
                  <p:embed/>
                </p:oleObj>
              </mc:Choice>
              <mc:Fallback>
                <p:oleObj name="Imagen de mapa de bits" r:id="rId2" imgW="6028571" imgH="3982006" progId="PBrush">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928688"/>
                        <a:ext cx="6964362" cy="459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1027" name="WordArt 7"/>
          <p:cNvSpPr>
            <a:spLocks noChangeArrowheads="1" noChangeShapeType="1"/>
          </p:cNvSpPr>
          <p:nvPr/>
        </p:nvSpPr>
        <p:spPr bwMode="auto">
          <a:xfrm>
            <a:off x="2357438" y="285750"/>
            <a:ext cx="4456112" cy="557213"/>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r>
              <a:rPr lang="es-PE" sz="3600" kern="10" dirty="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Modelo O-235 L2C</a:t>
            </a:r>
          </a:p>
        </p:txBody>
      </p:sp>
      <p:sp>
        <p:nvSpPr>
          <p:cNvPr id="1028" name="Rectangle 34"/>
          <p:cNvSpPr>
            <a:spLocks noChangeArrowheads="1"/>
          </p:cNvSpPr>
          <p:nvPr/>
        </p:nvSpPr>
        <p:spPr bwMode="auto">
          <a:xfrm>
            <a:off x="0" y="5287963"/>
            <a:ext cx="9144000" cy="1570037"/>
          </a:xfrm>
          <a:prstGeom prst="rect">
            <a:avLst/>
          </a:prstGeom>
          <a:noFill/>
          <a:ln w="38100" algn="ctr">
            <a:noFill/>
            <a:miter lim="800000"/>
            <a:headEnd/>
            <a:tailEnd/>
          </a:ln>
        </p:spPr>
        <p:txBody>
          <a:bodyPr anchor="ctr">
            <a:spAutoFit/>
          </a:bodyPr>
          <a:lstStyle/>
          <a:p>
            <a:pPr algn="just" eaLnBrk="0" hangingPunct="0"/>
            <a:r>
              <a:rPr lang="es-ES" sz="2400">
                <a:solidFill>
                  <a:srgbClr val="2F2FFF"/>
                </a:solidFill>
                <a:ea typeface="MS Mincho" pitchFamily="49" charset="-128"/>
                <a:cs typeface="Arial" charset="0"/>
              </a:rPr>
              <a:t>Los cilindros derechos son identificados por los números 1 y 3, correspondiendo el Nº 1 al más cercano a la hélice. Los cilindros del lado izquierdo son el 2 y 4, correspondiendo el Nº 2 al más cercano a la hélice.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285720" y="0"/>
            <a:ext cx="8643967"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err="1">
                <a:solidFill>
                  <a:srgbClr val="FF0000"/>
                </a:solidFill>
                <a:latin typeface="+mj-lt"/>
              </a:rPr>
              <a:t>Operacion</a:t>
            </a:r>
            <a:r>
              <a:rPr lang="en-GB" sz="2800" b="1" u="sng" dirty="0">
                <a:solidFill>
                  <a:srgbClr val="FF0000"/>
                </a:solidFill>
                <a:latin typeface="+mj-lt"/>
              </a:rPr>
              <a:t> del </a:t>
            </a:r>
            <a:r>
              <a:rPr lang="en-GB" sz="2800" b="1" u="sng" dirty="0" err="1">
                <a:solidFill>
                  <a:srgbClr val="FF0000"/>
                </a:solidFill>
                <a:latin typeface="+mj-lt"/>
              </a:rPr>
              <a:t>encendido</a:t>
            </a:r>
            <a:r>
              <a:rPr lang="en-GB" sz="2800" b="1" u="sng" dirty="0">
                <a:solidFill>
                  <a:srgbClr val="FF0000"/>
                </a:solidFill>
                <a:latin typeface="+mj-lt"/>
              </a:rPr>
              <a:t> y </a:t>
            </a:r>
            <a:r>
              <a:rPr lang="en-GB" sz="2800" b="1" u="sng" dirty="0" err="1">
                <a:solidFill>
                  <a:srgbClr val="FF0000"/>
                </a:solidFill>
                <a:latin typeface="+mj-lt"/>
              </a:rPr>
              <a:t>arranque</a:t>
            </a:r>
            <a:endParaRPr lang="en-GB" sz="2800" b="1" u="sng" dirty="0">
              <a:solidFill>
                <a:srgbClr val="FF0000"/>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solidFill>
                <a:srgbClr val="FF0000"/>
              </a:solidFill>
              <a:latin typeface="+mj-lt"/>
            </a:endParaRPr>
          </a:p>
          <a:p>
            <a:pPr marL="274320" indent="-274320" algn="just">
              <a:buClr>
                <a:schemeClr val="accent3"/>
              </a:buClr>
              <a:defRPr/>
            </a:pPr>
            <a:r>
              <a:rPr lang="es-ES" sz="2400" dirty="0">
                <a:solidFill>
                  <a:schemeClr val="bg1"/>
                </a:solidFill>
              </a:rPr>
              <a:t>	En el panel de instrumentos, hay un interruptor de encendido/</a:t>
            </a:r>
            <a:r>
              <a:rPr lang="es-ES" sz="2400" dirty="0" err="1">
                <a:solidFill>
                  <a:schemeClr val="bg1"/>
                </a:solidFill>
              </a:rPr>
              <a:t>starter</a:t>
            </a:r>
            <a:r>
              <a:rPr lang="es-ES" sz="2400" dirty="0">
                <a:solidFill>
                  <a:schemeClr val="bg1"/>
                </a:solidFill>
              </a:rPr>
              <a:t> accionado por llave, el cual tiene cinco posiciones:</a:t>
            </a:r>
          </a:p>
          <a:p>
            <a:pPr marL="274320" indent="-274320" algn="just">
              <a:buClr>
                <a:schemeClr val="accent3"/>
              </a:buClr>
              <a:defRPr/>
            </a:pPr>
            <a:endParaRPr lang="es-ES" sz="1000" dirty="0">
              <a:solidFill>
                <a:schemeClr val="bg1"/>
              </a:solidFill>
            </a:endParaRPr>
          </a:p>
          <a:p>
            <a:pPr marL="274320" indent="-274320" algn="just">
              <a:buClr>
                <a:srgbClr val="FFFF00"/>
              </a:buClr>
              <a:buFont typeface="Wingdings" pitchFamily="2" charset="2"/>
              <a:buChar char="ü"/>
              <a:defRPr/>
            </a:pPr>
            <a:r>
              <a:rPr lang="es-ES" sz="2400" b="1" dirty="0">
                <a:solidFill>
                  <a:schemeClr val="bg1"/>
                </a:solidFill>
              </a:rPr>
              <a:t>OFF</a:t>
            </a:r>
            <a:r>
              <a:rPr lang="es-ES" sz="2400" dirty="0">
                <a:solidFill>
                  <a:schemeClr val="bg1"/>
                </a:solidFill>
              </a:rPr>
              <a:t> (Apagado). </a:t>
            </a:r>
          </a:p>
          <a:p>
            <a:pPr marL="274320" indent="-274320" algn="just">
              <a:buClr>
                <a:srgbClr val="FFFF00"/>
              </a:buClr>
              <a:buFont typeface="Wingdings" pitchFamily="2" charset="2"/>
              <a:buChar char="ü"/>
              <a:defRPr/>
            </a:pPr>
            <a:r>
              <a:rPr lang="es-ES" sz="2400" b="1" dirty="0">
                <a:solidFill>
                  <a:schemeClr val="bg1"/>
                </a:solidFill>
              </a:rPr>
              <a:t>R</a:t>
            </a:r>
            <a:r>
              <a:rPr lang="es-ES" sz="2400" dirty="0">
                <a:solidFill>
                  <a:schemeClr val="bg1"/>
                </a:solidFill>
              </a:rPr>
              <a:t> (</a:t>
            </a:r>
            <a:r>
              <a:rPr lang="es-ES" sz="2400" dirty="0" err="1">
                <a:solidFill>
                  <a:schemeClr val="bg1"/>
                </a:solidFill>
              </a:rPr>
              <a:t>Right</a:t>
            </a:r>
            <a:r>
              <a:rPr lang="es-ES" sz="2400" dirty="0">
                <a:solidFill>
                  <a:schemeClr val="bg1"/>
                </a:solidFill>
              </a:rPr>
              <a:t>=Derecha) en la cual solo un magneto suministra         corriente a su juego de bujías. </a:t>
            </a:r>
          </a:p>
          <a:p>
            <a:pPr marL="274320" indent="-274320" algn="just">
              <a:buClr>
                <a:srgbClr val="FFFF00"/>
              </a:buClr>
              <a:buFont typeface="Wingdings" pitchFamily="2" charset="2"/>
              <a:buChar char="ü"/>
              <a:defRPr/>
            </a:pPr>
            <a:r>
              <a:rPr lang="es-ES" sz="2400" b="1" dirty="0">
                <a:solidFill>
                  <a:schemeClr val="bg1"/>
                </a:solidFill>
              </a:rPr>
              <a:t>L</a:t>
            </a:r>
            <a:r>
              <a:rPr lang="es-ES" sz="2400" dirty="0">
                <a:solidFill>
                  <a:schemeClr val="bg1"/>
                </a:solidFill>
              </a:rPr>
              <a:t> (</a:t>
            </a:r>
            <a:r>
              <a:rPr lang="es-ES" sz="2400" dirty="0" err="1">
                <a:solidFill>
                  <a:schemeClr val="bg1"/>
                </a:solidFill>
              </a:rPr>
              <a:t>Left</a:t>
            </a:r>
            <a:r>
              <a:rPr lang="es-ES" sz="2400" dirty="0">
                <a:solidFill>
                  <a:schemeClr val="bg1"/>
                </a:solidFill>
              </a:rPr>
              <a:t>=Izquierda) lo mismo con el otro magneto y su juego de bujías.</a:t>
            </a:r>
          </a:p>
          <a:p>
            <a:pPr marL="274320" indent="-274320" algn="just">
              <a:buClr>
                <a:srgbClr val="FFFF00"/>
              </a:buClr>
              <a:buFont typeface="Wingdings" pitchFamily="2" charset="2"/>
              <a:buChar char="ü"/>
              <a:defRPr/>
            </a:pPr>
            <a:r>
              <a:rPr lang="es-ES" sz="2400" b="1" dirty="0">
                <a:solidFill>
                  <a:schemeClr val="bg1"/>
                </a:solidFill>
              </a:rPr>
              <a:t>BOTH</a:t>
            </a:r>
            <a:r>
              <a:rPr lang="es-ES" sz="2400" dirty="0">
                <a:solidFill>
                  <a:schemeClr val="bg1"/>
                </a:solidFill>
              </a:rPr>
              <a:t> (Ambos), ambas magnetos suministran corriente, cada una a su juego de bujías, y</a:t>
            </a:r>
          </a:p>
          <a:p>
            <a:pPr marL="274320" indent="-274320" algn="just">
              <a:buClr>
                <a:srgbClr val="FFFF00"/>
              </a:buClr>
              <a:buFont typeface="Wingdings" pitchFamily="2" charset="2"/>
              <a:buChar char="ü"/>
              <a:defRPr/>
            </a:pPr>
            <a:r>
              <a:rPr lang="es-ES" sz="2400" b="1" dirty="0">
                <a:solidFill>
                  <a:schemeClr val="bg1"/>
                </a:solidFill>
              </a:rPr>
              <a:t>START</a:t>
            </a:r>
            <a:r>
              <a:rPr lang="es-ES" sz="2400" dirty="0">
                <a:solidFill>
                  <a:schemeClr val="bg1"/>
                </a:solidFill>
              </a:rPr>
              <a:t> (Arranque) que acciona el </a:t>
            </a:r>
            <a:r>
              <a:rPr lang="es-ES" sz="2400" dirty="0" err="1">
                <a:solidFill>
                  <a:schemeClr val="bg1"/>
                </a:solidFill>
              </a:rPr>
              <a:t>starter</a:t>
            </a:r>
            <a:r>
              <a:rPr lang="es-ES" sz="2400" dirty="0">
                <a:solidFill>
                  <a:schemeClr val="bg1"/>
                </a:solidFill>
              </a:rPr>
              <a:t> que arranca el motor. </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59394" name="Picture 2" descr="http://www.manualvuelo.com/GIFS/Fig_472.gif"/>
          <p:cNvPicPr>
            <a:picLocks noChangeAspect="1" noChangeArrowheads="1"/>
          </p:cNvPicPr>
          <p:nvPr/>
        </p:nvPicPr>
        <p:blipFill>
          <a:blip r:embed="rId3" cstate="print"/>
          <a:srcRect/>
          <a:stretch>
            <a:fillRect/>
          </a:stretch>
        </p:blipFill>
        <p:spPr bwMode="auto">
          <a:xfrm>
            <a:off x="2786050" y="4929198"/>
            <a:ext cx="3500462" cy="1842554"/>
          </a:xfrm>
          <a:prstGeom prst="rect">
            <a:avLst/>
          </a:prstGeom>
          <a:noFill/>
          <a:ln w="28575">
            <a:solidFill>
              <a:srgbClr val="FF0000"/>
            </a:solid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285720" y="0"/>
            <a:ext cx="8643967"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u="sng" dirty="0" err="1">
                <a:solidFill>
                  <a:srgbClr val="FF0000"/>
                </a:solidFill>
                <a:latin typeface="+mj-lt"/>
              </a:rPr>
              <a:t>Operacion</a:t>
            </a:r>
            <a:r>
              <a:rPr lang="en-GB" sz="2800" b="1" u="sng" dirty="0">
                <a:solidFill>
                  <a:srgbClr val="FF0000"/>
                </a:solidFill>
                <a:latin typeface="+mj-lt"/>
              </a:rPr>
              <a:t> del </a:t>
            </a:r>
            <a:r>
              <a:rPr lang="en-GB" sz="2800" b="1" u="sng" dirty="0" err="1">
                <a:solidFill>
                  <a:srgbClr val="FF0000"/>
                </a:solidFill>
                <a:latin typeface="+mj-lt"/>
              </a:rPr>
              <a:t>encendido</a:t>
            </a:r>
            <a:r>
              <a:rPr lang="en-GB" sz="2800" b="1" u="sng" dirty="0">
                <a:solidFill>
                  <a:srgbClr val="FF0000"/>
                </a:solidFill>
                <a:latin typeface="+mj-lt"/>
              </a:rPr>
              <a:t> y </a:t>
            </a:r>
            <a:r>
              <a:rPr lang="en-GB" sz="2800" b="1" u="sng" dirty="0" err="1">
                <a:solidFill>
                  <a:srgbClr val="FF0000"/>
                </a:solidFill>
                <a:latin typeface="+mj-lt"/>
              </a:rPr>
              <a:t>arranque</a:t>
            </a:r>
            <a:endParaRPr lang="en-GB" sz="2800" b="1" u="sng" dirty="0">
              <a:solidFill>
                <a:srgbClr val="FF0000"/>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solidFill>
                <a:srgbClr val="FF0000"/>
              </a:solidFill>
              <a:latin typeface="+mj-lt"/>
            </a:endParaRPr>
          </a:p>
          <a:p>
            <a:pPr marL="274320" indent="-274320" algn="just">
              <a:buClr>
                <a:srgbClr val="FFFF00"/>
              </a:buClr>
              <a:buFont typeface="Wingdings" pitchFamily="2" charset="2"/>
              <a:buChar char="Ø"/>
              <a:defRPr/>
            </a:pPr>
            <a:r>
              <a:rPr lang="es-ES" sz="2400" dirty="0">
                <a:solidFill>
                  <a:schemeClr val="bg1"/>
                </a:solidFill>
              </a:rPr>
              <a:t> 	Para asegurar que el sistema de encendido funciona 	correctamente, se debe comprobar este en la prueba de 	motores previa al despegue. El procedimiento consiste en: 	ajustar la potencia a 1700 r.p.m.; entonces se mueve la 	llave 	de encendido desde la posición BOTH hasta la 	posición L 	(</a:t>
            </a:r>
            <a:r>
              <a:rPr lang="es-ES" sz="2400" dirty="0" err="1">
                <a:solidFill>
                  <a:schemeClr val="bg1"/>
                </a:solidFill>
              </a:rPr>
              <a:t>Left</a:t>
            </a:r>
            <a:r>
              <a:rPr lang="es-ES" sz="2400" dirty="0">
                <a:solidFill>
                  <a:schemeClr val="bg1"/>
                </a:solidFill>
              </a:rPr>
              <a:t>) chequeando en el tacómetro que la 	caída de r.p.m. no 	excede mas de 150r.p.m.; 	seguidamente se vuelve a la 	posición BOTH y se 	repite el mismo procedimiento llevando 	la llave esta vez 	a la posición R (</a:t>
            </a:r>
            <a:r>
              <a:rPr lang="es-ES" sz="2400" dirty="0" err="1">
                <a:solidFill>
                  <a:schemeClr val="bg1"/>
                </a:solidFill>
              </a:rPr>
              <a:t>Right</a:t>
            </a:r>
            <a:r>
              <a:rPr lang="es-ES" sz="2400" dirty="0">
                <a:solidFill>
                  <a:schemeClr val="bg1"/>
                </a:solidFill>
              </a:rPr>
              <a:t>) y comprobando en el 	tacómetro la caída de r.p.m. La diferencia en la caída de 	r.p.m. con la llave en L y con la llave en R, la diferencia 	entre 	ambos no debe ser mayor de 50 r.p.m. Antes de 	realizar este 	procedimiento conviene asegurarse de que 	la temperatura y 	la presión del aceite tengan valores 	normales (indicadores en 	verde).</a:t>
            </a:r>
          </a:p>
          <a:p>
            <a:pPr marL="274320" indent="-274320" algn="just">
              <a:buClr>
                <a:schemeClr val="accent3"/>
              </a:buClr>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3"/>
          <p:cNvSpPr txBox="1">
            <a:spLocks noRot="1" noChangeArrowheads="1"/>
          </p:cNvSpPr>
          <p:nvPr/>
        </p:nvSpPr>
        <p:spPr>
          <a:xfrm>
            <a:off x="285720" y="0"/>
            <a:ext cx="8643967"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solidFill>
                <a:srgbClr val="FF0000"/>
              </a:solidFill>
              <a:latin typeface="+mj-lt"/>
            </a:endParaRPr>
          </a:p>
          <a:p>
            <a:pPr marL="274320" indent="-274320" algn="just">
              <a:buClr>
                <a:schemeClr val="accent3"/>
              </a:buClr>
              <a:defRPr/>
            </a:pPr>
            <a:r>
              <a:rPr lang="es-ES" sz="2400" dirty="0">
                <a:solidFill>
                  <a:schemeClr val="bg1"/>
                </a:solidFill>
              </a:rPr>
              <a:t>	Para apagar el motor de un avión. En primer lugar, se mueve la palanca de la </a:t>
            </a:r>
            <a:r>
              <a:rPr lang="es-ES" sz="2400" b="1" dirty="0">
                <a:solidFill>
                  <a:srgbClr val="FF0000"/>
                </a:solidFill>
              </a:rPr>
              <a:t>(mezcla) </a:t>
            </a:r>
            <a:r>
              <a:rPr lang="es-ES" sz="2400" dirty="0">
                <a:solidFill>
                  <a:schemeClr val="bg1"/>
                </a:solidFill>
              </a:rPr>
              <a:t>de combustible a la posición de mínima para interrumpir la alimentación al motor; una vez que el motor se para, es cuando se lleva la llave de encendido a la posición OFF. De esta manera se garantiza que no queda combustible en los cilindros, lo cual podría hacer que el motor se pusiera en marcha si alguien mueve accidentalmente la hélice con la llave de encendido puesta, aún cuando el interruptor eléctrico principal </a:t>
            </a:r>
            <a:r>
              <a:rPr lang="es-ES" sz="2400" b="1" dirty="0">
                <a:solidFill>
                  <a:srgbClr val="FF0000"/>
                </a:solidFill>
              </a:rPr>
              <a:t>(</a:t>
            </a:r>
            <a:r>
              <a:rPr lang="es-ES" sz="2400" b="1" dirty="0" err="1">
                <a:solidFill>
                  <a:srgbClr val="FF0000"/>
                </a:solidFill>
              </a:rPr>
              <a:t>master</a:t>
            </a:r>
            <a:r>
              <a:rPr lang="es-ES" sz="2400" b="1" dirty="0">
                <a:solidFill>
                  <a:srgbClr val="FF0000"/>
                </a:solidFill>
              </a:rPr>
              <a:t>) </a:t>
            </a:r>
            <a:r>
              <a:rPr lang="es-ES" sz="2400" dirty="0">
                <a:solidFill>
                  <a:schemeClr val="bg1"/>
                </a:solidFill>
              </a:rPr>
              <a:t>esté apagado.</a:t>
            </a:r>
          </a:p>
          <a:p>
            <a:pPr marL="274320" indent="-274320" algn="just">
              <a:buClr>
                <a:schemeClr val="accent3"/>
              </a:buClr>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dirty="0">
                <a:latin typeface="+mj-lt"/>
              </a:rPr>
              <a:t>6. 	</a:t>
            </a:r>
            <a:r>
              <a:rPr lang="en-GB" sz="2800" b="1" u="sng" dirty="0">
                <a:latin typeface="+mj-lt"/>
              </a:rPr>
              <a:t>SISTEMA DE ESACPE</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marL="274320" indent="-274320" algn="just">
              <a:buClr>
                <a:srgbClr val="FFFF00"/>
              </a:buClr>
              <a:buFont typeface="Wingdings" pitchFamily="2" charset="2"/>
              <a:buChar char="Ø"/>
              <a:defRPr/>
            </a:pPr>
            <a:r>
              <a:rPr lang="es-ES" sz="2400" dirty="0">
                <a:solidFill>
                  <a:schemeClr val="bg1"/>
                </a:solidFill>
              </a:rPr>
              <a:t> 	Es un sistema de recolección de los gases de la combustión 	generada por el motor.</a:t>
            </a:r>
          </a:p>
          <a:p>
            <a:pPr marL="274320" indent="-274320" algn="just">
              <a:buClr>
                <a:srgbClr val="FFFF00"/>
              </a:buClr>
              <a:buFont typeface="Wingdings" pitchFamily="2" charset="2"/>
              <a:buChar char="Ø"/>
              <a:defRPr/>
            </a:pPr>
            <a:endParaRPr lang="es-ES" sz="2400" dirty="0">
              <a:solidFill>
                <a:schemeClr val="bg1"/>
              </a:solidFill>
            </a:endParaRPr>
          </a:p>
          <a:p>
            <a:pPr marL="274320" indent="-274320" algn="just">
              <a:buClr>
                <a:srgbClr val="FFFF00"/>
              </a:buClr>
              <a:buFont typeface="Wingdings" pitchFamily="2" charset="2"/>
              <a:buChar char="Ø"/>
              <a:defRPr/>
            </a:pPr>
            <a:r>
              <a:rPr lang="es-ES" sz="2400" dirty="0">
                <a:solidFill>
                  <a:schemeClr val="bg1"/>
                </a:solidFill>
              </a:rPr>
              <a:t> 	Los gases de escape pasan a través de un tubo hacia un 	</a:t>
            </a:r>
            <a:r>
              <a:rPr lang="es-ES" sz="2400" dirty="0" err="1">
                <a:solidFill>
                  <a:schemeClr val="bg1"/>
                </a:solidFill>
              </a:rPr>
              <a:t>muffler</a:t>
            </a:r>
            <a:r>
              <a:rPr lang="es-ES" sz="2400" dirty="0">
                <a:solidFill>
                  <a:schemeClr val="bg1"/>
                </a:solidFill>
              </a:rPr>
              <a:t> a manera de silenciador para luego pasar a un tubo 	de 	escape que se encuentra en el lado derecho del 	motor, el 	cuerpo del tubo forrado que forma el 	silenciador es de donde 	se toma la conexión que llevara 	parte de ese aire caliente 	hacia el carburador.</a:t>
            </a:r>
          </a:p>
          <a:p>
            <a:pPr marL="274320" indent="-274320" algn="just">
              <a:buClr>
                <a:srgbClr val="FFFF00"/>
              </a:buClr>
              <a:defRPr/>
            </a:pPr>
            <a:endParaRPr lang="es-ES" sz="2400" dirty="0">
              <a:solidFill>
                <a:schemeClr val="bg1"/>
              </a:solidFill>
            </a:endParaRPr>
          </a:p>
          <a:p>
            <a:pPr lvl="1" algn="just">
              <a:lnSpc>
                <a:spcPct val="90000"/>
              </a:lnSpc>
              <a:spcBef>
                <a:spcPct val="20000"/>
              </a:spcBef>
              <a:buClr>
                <a:srgbClr val="FF0000"/>
              </a:buClr>
              <a:defRPr/>
            </a:pPr>
            <a:endParaRPr lang="en-GB" sz="2400"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
                <a:srgbClr val="FF0000"/>
              </a:buClr>
              <a:buSzTx/>
              <a:tabLst/>
              <a:defRPr/>
            </a:pPr>
            <a:endParaRPr lang="en-GB" sz="24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dirty="0">
                <a:latin typeface="+mj-lt"/>
              </a:rPr>
              <a:t>7. 	</a:t>
            </a:r>
            <a:r>
              <a:rPr lang="en-GB" sz="2800" b="1" u="sng" dirty="0">
                <a:latin typeface="+mj-lt"/>
              </a:rPr>
              <a:t>SISTEMA DE INDUCCION DE AIRE</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algn="just">
              <a:buClr>
                <a:srgbClr val="FFFF00"/>
              </a:buClr>
              <a:buFont typeface="Wingdings" pitchFamily="2" charset="2"/>
              <a:buChar char="Ø"/>
              <a:defRPr/>
            </a:pPr>
            <a:r>
              <a:rPr lang="es-ES" sz="2400" dirty="0">
                <a:solidFill>
                  <a:schemeClr val="bg1"/>
                </a:solidFill>
              </a:rPr>
              <a:t> 	El sistema de inducción de aire del motor, recibe el aire de 	una 	entrada que se encuentra en la parte inferior de la 	cubierta 	del motor . Esta entrada tiene en su parte 	externa un filtro de 	aire el cual retiene el polvo y cualquier 	otra materia extraña 	que pudiese entra al sistema, después 	de filtrado el aire pasa a 	una caja que lo dirige hacia la 	entrada del carburador (que se 	encuentra en la parte 	inferior del motor) para pasar a 	continuación al 	carburador ya mezclado con gasolina 	pulverizado 	yendo por los tubos del sistema de admisión hacia 	los 	cilindros.</a:t>
            </a:r>
          </a:p>
          <a:p>
            <a:pPr algn="just">
              <a:buClr>
                <a:srgbClr val="FFFF00"/>
              </a:buClr>
              <a:buFont typeface="Wingdings" pitchFamily="2" charset="2"/>
              <a:buChar char="Ø"/>
              <a:defRPr/>
            </a:pPr>
            <a:endParaRPr lang="es-ES" sz="2400" dirty="0">
              <a:solidFill>
                <a:schemeClr val="bg1"/>
              </a:solidFill>
            </a:endParaRPr>
          </a:p>
          <a:p>
            <a:pPr algn="just">
              <a:buClr>
                <a:srgbClr val="FFFF00"/>
              </a:buClr>
              <a:buFont typeface="Wingdings" pitchFamily="2" charset="2"/>
              <a:buChar char="Ø"/>
              <a:defRPr/>
            </a:pPr>
            <a:r>
              <a:rPr lang="es-ES" sz="2400" dirty="0">
                <a:solidFill>
                  <a:schemeClr val="bg1"/>
                </a:solidFill>
              </a:rPr>
              <a:t> 	En el supuesto caso de obstrucción del filtro de aire, puede 	obtenerse aire en forma alterna, jalando la maneta 	respectiva 	de aire caliente que es obtenido del 	silenciador del tubo de 	escape y es aire no filtrado. 	Este aire originara una perdida de 	150 a 200 RPM.</a:t>
            </a:r>
          </a:p>
          <a:p>
            <a:pPr marL="274320" indent="-274320" algn="just">
              <a:buClr>
                <a:srgbClr val="FFFF00"/>
              </a:buClr>
              <a:defRPr/>
            </a:pPr>
            <a:endParaRPr lang="en-GB" sz="24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dirty="0">
                <a:latin typeface="+mj-lt"/>
              </a:rPr>
              <a:t>8. 	</a:t>
            </a:r>
            <a:r>
              <a:rPr lang="en-GB" sz="2800" b="1" u="sng" dirty="0">
                <a:latin typeface="+mj-lt"/>
              </a:rPr>
              <a:t>SISTEMA DE VACIO O SUCCION</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algn="just">
              <a:buClr>
                <a:srgbClr val="FFFF00"/>
              </a:buClr>
              <a:buFont typeface="Wingdings" pitchFamily="2" charset="2"/>
              <a:buChar char="Ø"/>
              <a:defRPr/>
            </a:pPr>
            <a:r>
              <a:rPr lang="es-ES" sz="2400" dirty="0">
                <a:solidFill>
                  <a:schemeClr val="bg1"/>
                </a:solidFill>
              </a:rPr>
              <a:t> 	Un sistema de vacío accionado por el motor esta disponible y 	provee de la succión necesaria para operar el indicador de 	actitud (horizonte artificial) y el indicador de dirección(giro 	direccional). </a:t>
            </a:r>
          </a:p>
          <a:p>
            <a:pPr algn="just">
              <a:buClr>
                <a:srgbClr val="FFFF00"/>
              </a:buClr>
              <a:defRPr/>
            </a:pPr>
            <a:r>
              <a:rPr lang="es-ES" sz="2400" dirty="0">
                <a:solidFill>
                  <a:schemeClr val="bg1"/>
                </a:solidFill>
              </a:rPr>
              <a:t>	</a:t>
            </a:r>
            <a:r>
              <a:rPr lang="es-ES" sz="2400" b="1" dirty="0">
                <a:solidFill>
                  <a:srgbClr val="FF0000"/>
                </a:solidFill>
              </a:rPr>
              <a:t>Partes del sistema de vacio o succión :				</a:t>
            </a:r>
            <a:r>
              <a:rPr lang="es-ES" sz="2400" b="1" dirty="0">
                <a:solidFill>
                  <a:srgbClr val="FFFF00"/>
                </a:solidFill>
              </a:rPr>
              <a:t>1. </a:t>
            </a:r>
            <a:r>
              <a:rPr lang="es-ES" sz="2400" b="1" dirty="0">
                <a:solidFill>
                  <a:srgbClr val="FF0000"/>
                </a:solidFill>
              </a:rPr>
              <a:t>	</a:t>
            </a:r>
            <a:r>
              <a:rPr lang="es-ES" sz="2400" b="1" dirty="0">
                <a:solidFill>
                  <a:schemeClr val="bg1"/>
                </a:solidFill>
              </a:rPr>
              <a:t>Una </a:t>
            </a:r>
            <a:r>
              <a:rPr lang="es-ES" sz="2400" dirty="0">
                <a:solidFill>
                  <a:schemeClr val="bg1"/>
                </a:solidFill>
              </a:rPr>
              <a:t>bomba de vacío.</a:t>
            </a:r>
          </a:p>
          <a:p>
            <a:pPr algn="just">
              <a:buClr>
                <a:srgbClr val="FFFF00"/>
              </a:buClr>
              <a:defRPr/>
            </a:pPr>
            <a:r>
              <a:rPr lang="es-ES" sz="2400" dirty="0">
                <a:solidFill>
                  <a:schemeClr val="bg1"/>
                </a:solidFill>
              </a:rPr>
              <a:t>	</a:t>
            </a:r>
            <a:r>
              <a:rPr lang="es-ES" sz="2400" dirty="0">
                <a:solidFill>
                  <a:srgbClr val="FFFF00"/>
                </a:solidFill>
              </a:rPr>
              <a:t>2.</a:t>
            </a:r>
            <a:r>
              <a:rPr lang="es-ES" sz="2400" dirty="0">
                <a:solidFill>
                  <a:schemeClr val="bg1"/>
                </a:solidFill>
              </a:rPr>
              <a:t> 	Una 	válvula de desahogo.</a:t>
            </a:r>
          </a:p>
          <a:p>
            <a:pPr algn="just">
              <a:buClr>
                <a:srgbClr val="FFFF00"/>
              </a:buClr>
              <a:defRPr/>
            </a:pPr>
            <a:r>
              <a:rPr lang="es-ES" sz="2400" dirty="0">
                <a:solidFill>
                  <a:schemeClr val="bg1"/>
                </a:solidFill>
              </a:rPr>
              <a:t>	</a:t>
            </a:r>
            <a:r>
              <a:rPr lang="es-ES" sz="2400" dirty="0">
                <a:solidFill>
                  <a:srgbClr val="FFFF00"/>
                </a:solidFill>
              </a:rPr>
              <a:t>3.</a:t>
            </a:r>
            <a:r>
              <a:rPr lang="es-ES" sz="2400" dirty="0">
                <a:solidFill>
                  <a:schemeClr val="bg1"/>
                </a:solidFill>
              </a:rPr>
              <a:t> 	Un filtro de aire </a:t>
            </a:r>
          </a:p>
          <a:p>
            <a:pPr algn="just">
              <a:buClr>
                <a:srgbClr val="FFFF00"/>
              </a:buClr>
              <a:defRPr/>
            </a:pPr>
            <a:r>
              <a:rPr lang="es-ES" sz="2400" dirty="0">
                <a:solidFill>
                  <a:schemeClr val="bg1"/>
                </a:solidFill>
              </a:rPr>
              <a:t>	</a:t>
            </a:r>
          </a:p>
          <a:p>
            <a:pPr algn="just">
              <a:buClr>
                <a:srgbClr val="FFFF00"/>
              </a:buClr>
              <a:buFont typeface="Wingdings" pitchFamily="2" charset="2"/>
              <a:buChar char="Ø"/>
              <a:defRPr/>
            </a:pPr>
            <a:endParaRPr lang="en-GB" sz="24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2050" name="Picture 2" descr="http://t0.gstatic.com/images?q=tbn:ANd9GcRvL5oWTyECajWpidJrds1UtBRWsDs4MiL46qv2npeu9gLQ8jvu"/>
          <p:cNvPicPr>
            <a:picLocks noChangeAspect="1" noChangeArrowheads="1"/>
          </p:cNvPicPr>
          <p:nvPr/>
        </p:nvPicPr>
        <p:blipFill>
          <a:blip r:embed="rId3" cstate="print"/>
          <a:srcRect/>
          <a:stretch>
            <a:fillRect/>
          </a:stretch>
        </p:blipFill>
        <p:spPr bwMode="auto">
          <a:xfrm>
            <a:off x="4286248" y="3929066"/>
            <a:ext cx="4857752" cy="2928934"/>
          </a:xfrm>
          <a:prstGeom prst="rect">
            <a:avLst/>
          </a:prstGeom>
          <a:noFill/>
        </p:spPr>
      </p:pic>
      <p:pic>
        <p:nvPicPr>
          <p:cNvPr id="2054" name="Picture 6" descr="http://t2.gstatic.com/images?q=tbn:ANd9GcQUTX9pH0kKUOvpHscS03jlfz6bGJWFSUJHa8W-DRitq_qojbmb"/>
          <p:cNvPicPr>
            <a:picLocks noChangeAspect="1" noChangeArrowheads="1"/>
          </p:cNvPicPr>
          <p:nvPr/>
        </p:nvPicPr>
        <p:blipFill>
          <a:blip r:embed="rId4" cstate="print"/>
          <a:srcRect/>
          <a:stretch>
            <a:fillRect/>
          </a:stretch>
        </p:blipFill>
        <p:spPr bwMode="auto">
          <a:xfrm>
            <a:off x="0" y="3929066"/>
            <a:ext cx="4357686" cy="2928934"/>
          </a:xfrm>
          <a:prstGeom prst="rect">
            <a:avLst/>
          </a:prstGeom>
          <a:noFill/>
        </p:spPr>
      </p:pic>
      <p:sp>
        <p:nvSpPr>
          <p:cNvPr id="7" name="Rectangle 2"/>
          <p:cNvSpPr txBox="1">
            <a:spLocks noRot="1" noChangeArrowheads="1"/>
          </p:cNvSpPr>
          <p:nvPr/>
        </p:nvSpPr>
        <p:spPr>
          <a:xfrm>
            <a:off x="1000100" y="4000504"/>
            <a:ext cx="2714644" cy="357190"/>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chemeClr val="tx1"/>
                </a:solidFill>
                <a:effectLst/>
                <a:latin typeface="Arial Black" pitchFamily="34" charset="0"/>
              </a:rPr>
              <a:t>BOMBA DE VACIO</a:t>
            </a:r>
          </a:p>
        </p:txBody>
      </p:sp>
      <p:sp>
        <p:nvSpPr>
          <p:cNvPr id="8" name="Rectangle 2"/>
          <p:cNvSpPr txBox="1">
            <a:spLocks noRot="1" noChangeArrowheads="1"/>
          </p:cNvSpPr>
          <p:nvPr/>
        </p:nvSpPr>
        <p:spPr>
          <a:xfrm>
            <a:off x="5715008" y="4000504"/>
            <a:ext cx="2714644" cy="357190"/>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chemeClr val="tx1"/>
                </a:solidFill>
                <a:effectLst/>
                <a:latin typeface="Arial Black" pitchFamily="34" charset="0"/>
              </a:rPr>
              <a:t>FILTRO DE AIRE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algn="just">
              <a:buClr>
                <a:srgbClr val="FFFF00"/>
              </a:buClr>
              <a:buFont typeface="Wingdings" pitchFamily="2" charset="2"/>
              <a:buChar char="Ø"/>
              <a:defRPr/>
            </a:pPr>
            <a:r>
              <a:rPr lang="es-ES" sz="2400" dirty="0">
                <a:solidFill>
                  <a:schemeClr val="bg1"/>
                </a:solidFill>
              </a:rPr>
              <a:t> 	El  filtro de aire se encuentra en la 	parte posterior de la 	pared de fuego debajo del panel de 	instrumentos, los 	instrumentos operados con vacío en la parte izquierda del 	panel de instrumentos y un medidor de succión en el lado 	derecho del panel.</a:t>
            </a:r>
          </a:p>
          <a:p>
            <a:pPr algn="just">
              <a:buClr>
                <a:srgbClr val="FFFF00"/>
              </a:buClr>
              <a:buFont typeface="Wingdings" pitchFamily="2" charset="2"/>
              <a:buChar char="Ø"/>
              <a:defRPr/>
            </a:pPr>
            <a:endParaRPr lang="en-GB" sz="24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5" name="Picture 3" descr="F:\SO ROMUCHO\IMG_2162.JPG"/>
          <p:cNvPicPr>
            <a:picLocks noChangeAspect="1" noChangeArrowheads="1"/>
          </p:cNvPicPr>
          <p:nvPr/>
        </p:nvPicPr>
        <p:blipFill>
          <a:blip r:embed="rId3" cstate="print"/>
          <a:srcRect/>
          <a:stretch>
            <a:fillRect/>
          </a:stretch>
        </p:blipFill>
        <p:spPr bwMode="auto">
          <a:xfrm>
            <a:off x="0" y="2714620"/>
            <a:ext cx="9144000" cy="4338688"/>
          </a:xfrm>
          <a:prstGeom prst="rect">
            <a:avLst/>
          </a:prstGeom>
          <a:noFill/>
          <a:ln w="9525">
            <a:noFill/>
            <a:miter lim="800000"/>
            <a:headEnd/>
            <a:tailEnd/>
          </a:ln>
        </p:spPr>
      </p:pic>
      <p:cxnSp>
        <p:nvCxnSpPr>
          <p:cNvPr id="7" name="6 Conector recto de flecha"/>
          <p:cNvCxnSpPr/>
          <p:nvPr/>
        </p:nvCxnSpPr>
        <p:spPr>
          <a:xfrm rot="10800000" flipV="1">
            <a:off x="5857884" y="2857496"/>
            <a:ext cx="1143008" cy="5715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V="1">
            <a:off x="2928926" y="5429264"/>
            <a:ext cx="1785950" cy="5715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2"/>
          <p:cNvSpPr txBox="1">
            <a:spLocks noRot="1" noChangeArrowheads="1"/>
          </p:cNvSpPr>
          <p:nvPr/>
        </p:nvSpPr>
        <p:spPr>
          <a:xfrm>
            <a:off x="7055230" y="2571744"/>
            <a:ext cx="2160240" cy="642942"/>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FF00"/>
                </a:solidFill>
                <a:effectLst/>
                <a:latin typeface="Arial Black" pitchFamily="34" charset="0"/>
              </a:rPr>
              <a:t>VALVULA DE DESAHOGO</a:t>
            </a:r>
          </a:p>
        </p:txBody>
      </p:sp>
      <p:sp>
        <p:nvSpPr>
          <p:cNvPr id="12" name="Rectangle 2"/>
          <p:cNvSpPr txBox="1">
            <a:spLocks noRot="1" noChangeArrowheads="1"/>
          </p:cNvSpPr>
          <p:nvPr/>
        </p:nvSpPr>
        <p:spPr>
          <a:xfrm>
            <a:off x="1483066" y="5786454"/>
            <a:ext cx="2160240" cy="642942"/>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s-ES" sz="1800" u="sng" dirty="0">
                <a:solidFill>
                  <a:srgbClr val="FF0000"/>
                </a:solidFill>
                <a:effectLst/>
                <a:latin typeface="Arial Black" pitchFamily="34" charset="0"/>
              </a:rPr>
              <a:t>BOMBA DE VACIO</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4 Imagen" descr="6"/>
          <p:cNvPicPr/>
          <p:nvPr/>
        </p:nvPicPr>
        <p:blipFill>
          <a:blip r:embed="rId3" cstate="print"/>
          <a:srcRect/>
          <a:stretch>
            <a:fillRect/>
          </a:stretch>
        </p:blipFill>
        <p:spPr bwMode="auto">
          <a:xfrm>
            <a:off x="0" y="0"/>
            <a:ext cx="9144000" cy="6858000"/>
          </a:xfrm>
          <a:prstGeom prst="round2DiagRect">
            <a:avLst/>
          </a:prstGeom>
          <a:noFill/>
          <a:ln w="38100">
            <a:solidFill>
              <a:srgbClr val="FF0000"/>
            </a:solidFill>
            <a:miter lim="800000"/>
            <a:headEnd/>
            <a:tailEnd/>
          </a:ln>
        </p:spPr>
      </p:pic>
      <p:sp>
        <p:nvSpPr>
          <p:cNvPr id="6" name="Rectangle 2"/>
          <p:cNvSpPr txBox="1">
            <a:spLocks noRot="1" noChangeArrowheads="1"/>
          </p:cNvSpPr>
          <p:nvPr/>
        </p:nvSpPr>
        <p:spPr>
          <a:xfrm>
            <a:off x="2428860" y="0"/>
            <a:ext cx="4857784" cy="357190"/>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chemeClr val="tx2">
                    <a:lumMod val="40000"/>
                    <a:lumOff val="60000"/>
                  </a:schemeClr>
                </a:solidFill>
                <a:effectLst/>
                <a:latin typeface="Arial Black" pitchFamily="34" charset="0"/>
              </a:rPr>
              <a:t>DIAGRAMA DEL SISTEMA DE VACIO</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274320" indent="-274320" algn="just">
              <a:buClr>
                <a:schemeClr val="accent3"/>
              </a:buClr>
              <a:defRPr/>
            </a:pPr>
            <a:r>
              <a:rPr lang="es-ES" sz="2400" b="1" dirty="0">
                <a:solidFill>
                  <a:srgbClr val="FF0000"/>
                </a:solidFill>
              </a:rPr>
              <a:t>	</a:t>
            </a:r>
            <a:r>
              <a:rPr lang="es-ES" sz="2400" b="1" u="sng" dirty="0">
                <a:solidFill>
                  <a:srgbClr val="FF0000"/>
                </a:solidFill>
              </a:rPr>
              <a:t>Indicador de Dirección</a:t>
            </a:r>
            <a:r>
              <a:rPr lang="es-ES" sz="2400" b="1" dirty="0">
                <a:solidFill>
                  <a:srgbClr val="FF0000"/>
                </a:solidFill>
              </a:rPr>
              <a:t>.</a:t>
            </a:r>
            <a:r>
              <a:rPr lang="es-ES" sz="2400" b="1" dirty="0">
                <a:solidFill>
                  <a:srgbClr val="002060"/>
                </a:solidFill>
              </a:rPr>
              <a:t> </a:t>
            </a:r>
            <a:r>
              <a:rPr lang="es-ES" sz="2400" dirty="0">
                <a:solidFill>
                  <a:schemeClr val="bg1"/>
                </a:solidFill>
              </a:rPr>
              <a:t>También llamado direccional giroscópico o giro direccional, este instrumento proporciona al piloto una referencia de la dirección del avión, facilitando  el control y mantenimiento del rumbo.</a:t>
            </a:r>
          </a:p>
          <a:p>
            <a:pPr marL="274320" indent="-274320" algn="just">
              <a:buClr>
                <a:schemeClr val="accent3"/>
              </a:buClr>
              <a:defRPr/>
            </a:pPr>
            <a:r>
              <a:rPr lang="es-ES" sz="2400" dirty="0">
                <a:solidFill>
                  <a:schemeClr val="bg1"/>
                </a:solidFill>
              </a:rPr>
              <a:t>	El desplazamiento de un lugar a otro en avión, se realiza a través de una ruta aérea previamente elaborada, la cual se compone de uno o más tramos, en los cuales para llegar de un punto al siguiente ha de seguirse una determinada dirección o rumbo, es decir, el piloto debe "navegar" a través del aire para seguir esa ruta.</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5" name="Imagen 389" descr="Lectura del indicador de dirección"/>
          <p:cNvPicPr>
            <a:picLocks noChangeAspect="1" noChangeArrowheads="1"/>
          </p:cNvPicPr>
          <p:nvPr/>
        </p:nvPicPr>
        <p:blipFill>
          <a:blip r:embed="rId3" cstate="print"/>
          <a:srcRect/>
          <a:stretch>
            <a:fillRect/>
          </a:stretch>
        </p:blipFill>
        <p:spPr bwMode="auto">
          <a:xfrm>
            <a:off x="0" y="3643314"/>
            <a:ext cx="9143999" cy="3214686"/>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274320" indent="-274320" algn="just">
              <a:buClr>
                <a:schemeClr val="accent3"/>
              </a:buClr>
              <a:defRPr/>
            </a:pPr>
            <a:r>
              <a:rPr lang="es-ES" sz="2400" b="1" dirty="0">
                <a:solidFill>
                  <a:srgbClr val="FF0000"/>
                </a:solidFill>
              </a:rPr>
              <a:t>	</a:t>
            </a:r>
            <a:r>
              <a:rPr lang="es-ES" sz="2400" dirty="0">
                <a:solidFill>
                  <a:schemeClr val="bg1"/>
                </a:solidFill>
              </a:rPr>
              <a:t>No obstante, se ha de tener en cuenta lo siguiente: Este instrumento </a:t>
            </a:r>
            <a:r>
              <a:rPr lang="es-ES" sz="2400" dirty="0" err="1">
                <a:solidFill>
                  <a:schemeClr val="bg1"/>
                </a:solidFill>
              </a:rPr>
              <a:t>precesiona</a:t>
            </a:r>
            <a:r>
              <a:rPr lang="es-ES" sz="2400" dirty="0">
                <a:solidFill>
                  <a:schemeClr val="bg1"/>
                </a:solidFill>
              </a:rPr>
              <a:t>, es decir se desajusta, y además no tiene cualidades magnéticas por lo que no detecta por si solo la posición del norte magnético. Por ambas razones, el piloto debe chequearlo periódicamente con la brújula y ajustarlo si es necesario mediante el botón giratorio, especialmente tras realizar maniobras bruscas o giros prolongados. Este ajuste debe hacerse siempre con el avión en vuelo recto y nivelado y con la brújula estable.</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4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76802" name="Picture 2" descr="http://t3.gstatic.com/images?q=tbn:ANd9GcSQpBwKLK2FCt_fNfMYlvx88GU5Tk48wSCJ14L2a9TZ3_uIdZKKgg"/>
          <p:cNvPicPr>
            <a:picLocks noChangeAspect="1" noChangeArrowheads="1"/>
          </p:cNvPicPr>
          <p:nvPr/>
        </p:nvPicPr>
        <p:blipFill>
          <a:blip r:embed="rId3" cstate="print"/>
          <a:srcRect/>
          <a:stretch>
            <a:fillRect/>
          </a:stretch>
        </p:blipFill>
        <p:spPr bwMode="auto">
          <a:xfrm>
            <a:off x="-32" y="3609024"/>
            <a:ext cx="4143404" cy="3248976"/>
          </a:xfrm>
          <a:prstGeom prst="rect">
            <a:avLst/>
          </a:prstGeom>
          <a:noFill/>
        </p:spPr>
      </p:pic>
      <p:pic>
        <p:nvPicPr>
          <p:cNvPr id="76804" name="Picture 4" descr="http://t1.gstatic.com/images?q=tbn:ANd9GcSS1_srRcLyQl6zvSTGxdUlKilQAxLxL0nWroQdSjr4ThuWZPkHMg"/>
          <p:cNvPicPr>
            <a:picLocks noChangeAspect="1" noChangeArrowheads="1"/>
          </p:cNvPicPr>
          <p:nvPr/>
        </p:nvPicPr>
        <p:blipFill>
          <a:blip r:embed="rId4" cstate="print"/>
          <a:srcRect/>
          <a:stretch>
            <a:fillRect/>
          </a:stretch>
        </p:blipFill>
        <p:spPr bwMode="auto">
          <a:xfrm>
            <a:off x="4091084" y="3571876"/>
            <a:ext cx="5052916" cy="3286124"/>
          </a:xfrm>
          <a:prstGeom prst="rect">
            <a:avLst/>
          </a:prstGeom>
          <a:noFill/>
        </p:spPr>
      </p:pic>
      <p:sp>
        <p:nvSpPr>
          <p:cNvPr id="6" name="Rectangle 2"/>
          <p:cNvSpPr txBox="1">
            <a:spLocks noRot="1" noChangeArrowheads="1"/>
          </p:cNvSpPr>
          <p:nvPr/>
        </p:nvSpPr>
        <p:spPr>
          <a:xfrm>
            <a:off x="3143240" y="3214686"/>
            <a:ext cx="2714644" cy="357190"/>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defRPr/>
            </a:pPr>
            <a:r>
              <a:rPr lang="es-ES" sz="1800" u="sng" dirty="0">
                <a:solidFill>
                  <a:srgbClr val="FFFF00"/>
                </a:solidFill>
                <a:effectLst/>
                <a:latin typeface="Arial Black" pitchFamily="34" charset="0"/>
              </a:rPr>
              <a:t>GIRO DIRECCIONAL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3"/>
          <p:cNvSpPr txBox="1">
            <a:spLocks noRot="1" noChangeArrowheads="1"/>
          </p:cNvSpPr>
          <p:nvPr/>
        </p:nvSpPr>
        <p:spPr bwMode="auto">
          <a:xfrm>
            <a:off x="193675" y="287338"/>
            <a:ext cx="8842375" cy="4641860"/>
          </a:xfrm>
          <a:prstGeom prst="rect">
            <a:avLst/>
          </a:prstGeom>
          <a:noFill/>
          <a:ln w="9525">
            <a:noFill/>
            <a:miter lim="800000"/>
            <a:headEnd/>
            <a:tailEnd/>
          </a:ln>
        </p:spPr>
        <p:txBody>
          <a:bodyPr lIns="0" rIns="18288"/>
          <a:lstStyle/>
          <a:p>
            <a:pPr>
              <a:lnSpc>
                <a:spcPct val="90000"/>
              </a:lnSpc>
              <a:spcBef>
                <a:spcPct val="20000"/>
              </a:spcBef>
              <a:buClr>
                <a:srgbClr val="0BD0D9"/>
              </a:buClr>
              <a:buSzPct val="95000"/>
              <a:buFont typeface="Wingdings 2" pitchFamily="18" charset="2"/>
              <a:buNone/>
            </a:pPr>
            <a:r>
              <a:rPr lang="es-ES" sz="2800" b="1" u="sng" dirty="0">
                <a:latin typeface="Calibri" pitchFamily="34" charset="0"/>
              </a:rPr>
              <a:t>HELICE</a:t>
            </a:r>
          </a:p>
          <a:p>
            <a:pPr>
              <a:spcBef>
                <a:spcPct val="20000"/>
              </a:spcBef>
              <a:buClr>
                <a:srgbClr val="0BD0D9"/>
              </a:buClr>
              <a:buSzPct val="95000"/>
            </a:pPr>
            <a:r>
              <a:rPr lang="es-ES" sz="2400" b="1" dirty="0">
                <a:solidFill>
                  <a:schemeClr val="bg1"/>
                </a:solidFill>
                <a:latin typeface="Calibri" pitchFamily="34" charset="0"/>
              </a:rPr>
              <a:t>FABRICACION</a:t>
            </a:r>
            <a:r>
              <a:rPr lang="es-ES" sz="2400" dirty="0">
                <a:latin typeface="Calibri" pitchFamily="34" charset="0"/>
              </a:rPr>
              <a:t> 		</a:t>
            </a:r>
            <a:r>
              <a:rPr lang="es-ES" sz="2400" b="1" dirty="0">
                <a:solidFill>
                  <a:srgbClr val="FFFF00"/>
                </a:solidFill>
                <a:latin typeface="Calibri" pitchFamily="34" charset="0"/>
              </a:rPr>
              <a:t>…………………</a:t>
            </a:r>
            <a:r>
              <a:rPr lang="es-ES" sz="2400" dirty="0">
                <a:latin typeface="Calibri" pitchFamily="34" charset="0"/>
              </a:rPr>
              <a:t>	</a:t>
            </a:r>
            <a:r>
              <a:rPr lang="es-ES" sz="2400" b="1" dirty="0" err="1">
                <a:solidFill>
                  <a:srgbClr val="FF0000"/>
                </a:solidFill>
                <a:latin typeface="Calibri" pitchFamily="34" charset="0"/>
              </a:rPr>
              <a:t>McCAULEY</a:t>
            </a:r>
            <a:endParaRPr lang="es-ES" sz="2400" b="1" dirty="0">
              <a:solidFill>
                <a:srgbClr val="FF0000"/>
              </a:solidFill>
              <a:latin typeface="Calibri" pitchFamily="34" charset="0"/>
            </a:endParaRPr>
          </a:p>
          <a:p>
            <a:pPr>
              <a:spcBef>
                <a:spcPct val="20000"/>
              </a:spcBef>
              <a:buClr>
                <a:srgbClr val="0BD0D9"/>
              </a:buClr>
              <a:buSzPct val="95000"/>
            </a:pPr>
            <a:r>
              <a:rPr lang="es-ES" sz="2400" b="1" dirty="0">
                <a:solidFill>
                  <a:schemeClr val="bg1"/>
                </a:solidFill>
                <a:latin typeface="Calibri" pitchFamily="34" charset="0"/>
              </a:rPr>
              <a:t>MODELO</a:t>
            </a:r>
            <a:r>
              <a:rPr lang="es-ES" sz="2400" dirty="0">
                <a:latin typeface="Calibri" pitchFamily="34" charset="0"/>
              </a:rPr>
              <a:t>		</a:t>
            </a:r>
            <a:r>
              <a:rPr lang="es-ES" sz="2400" b="1" dirty="0">
                <a:solidFill>
                  <a:srgbClr val="FFFF00"/>
                </a:solidFill>
                <a:latin typeface="Calibri" pitchFamily="34" charset="0"/>
              </a:rPr>
              <a:t>…….…………..</a:t>
            </a:r>
            <a:r>
              <a:rPr lang="es-ES" sz="2400" dirty="0">
                <a:latin typeface="Calibri" pitchFamily="34" charset="0"/>
              </a:rPr>
              <a:t>	</a:t>
            </a:r>
            <a:r>
              <a:rPr lang="es-ES" sz="2400" b="1" dirty="0">
                <a:solidFill>
                  <a:srgbClr val="FF0000"/>
                </a:solidFill>
                <a:latin typeface="Calibri" pitchFamily="34" charset="0"/>
              </a:rPr>
              <a:t>1A103/TCM6958</a:t>
            </a:r>
          </a:p>
          <a:p>
            <a:pPr>
              <a:spcBef>
                <a:spcPct val="20000"/>
              </a:spcBef>
              <a:buClr>
                <a:srgbClr val="0BD0D9"/>
              </a:buClr>
              <a:buSzPct val="95000"/>
            </a:pPr>
            <a:r>
              <a:rPr lang="es-ES" sz="2400" b="1" dirty="0">
                <a:solidFill>
                  <a:schemeClr val="bg1"/>
                </a:solidFill>
                <a:latin typeface="Calibri" pitchFamily="34" charset="0"/>
              </a:rPr>
              <a:t>Nº DE PALAS</a:t>
            </a:r>
            <a:r>
              <a:rPr lang="es-ES" sz="2400" dirty="0">
                <a:latin typeface="Calibri" pitchFamily="34" charset="0"/>
              </a:rPr>
              <a:t>		</a:t>
            </a:r>
            <a:r>
              <a:rPr lang="es-ES" sz="2400" b="1" dirty="0">
                <a:solidFill>
                  <a:srgbClr val="FFFF00"/>
                </a:solidFill>
                <a:latin typeface="Calibri" pitchFamily="34" charset="0"/>
              </a:rPr>
              <a:t>….……………..</a:t>
            </a:r>
            <a:r>
              <a:rPr lang="es-ES" sz="2400" dirty="0">
                <a:latin typeface="Calibri" pitchFamily="34" charset="0"/>
              </a:rPr>
              <a:t>	</a:t>
            </a:r>
            <a:r>
              <a:rPr lang="es-ES" sz="2400" b="1" dirty="0">
                <a:solidFill>
                  <a:srgbClr val="FF0000"/>
                </a:solidFill>
                <a:latin typeface="Calibri" pitchFamily="34" charset="0"/>
              </a:rPr>
              <a:t>02</a:t>
            </a:r>
          </a:p>
          <a:p>
            <a:pPr>
              <a:spcBef>
                <a:spcPct val="20000"/>
              </a:spcBef>
              <a:buClr>
                <a:srgbClr val="0BD0D9"/>
              </a:buClr>
              <a:buSzPct val="95000"/>
            </a:pPr>
            <a:r>
              <a:rPr lang="es-ES" sz="2400" b="1" dirty="0">
                <a:solidFill>
                  <a:schemeClr val="bg1"/>
                </a:solidFill>
                <a:latin typeface="Calibri" pitchFamily="34" charset="0"/>
              </a:rPr>
              <a:t>DIAMETRO MAX.</a:t>
            </a:r>
            <a:r>
              <a:rPr lang="es-ES" sz="2400" dirty="0">
                <a:latin typeface="Calibri" pitchFamily="34" charset="0"/>
              </a:rPr>
              <a:t>	</a:t>
            </a:r>
            <a:r>
              <a:rPr lang="es-ES" sz="2400" b="1" dirty="0">
                <a:solidFill>
                  <a:srgbClr val="FFFF00"/>
                </a:solidFill>
                <a:latin typeface="Calibri" pitchFamily="34" charset="0"/>
              </a:rPr>
              <a:t>….……………..</a:t>
            </a:r>
            <a:r>
              <a:rPr lang="es-ES" sz="2400" dirty="0">
                <a:latin typeface="Calibri" pitchFamily="34" charset="0"/>
              </a:rPr>
              <a:t>    </a:t>
            </a:r>
            <a:r>
              <a:rPr lang="es-ES" sz="2400" b="1" dirty="0">
                <a:solidFill>
                  <a:srgbClr val="FF0000"/>
                </a:solidFill>
                <a:latin typeface="Calibri" pitchFamily="34" charset="0"/>
              </a:rPr>
              <a:t>69 </a:t>
            </a:r>
            <a:r>
              <a:rPr lang="es-ES" sz="2400" b="1" dirty="0" err="1">
                <a:solidFill>
                  <a:srgbClr val="FF0000"/>
                </a:solidFill>
                <a:latin typeface="Calibri" pitchFamily="34" charset="0"/>
              </a:rPr>
              <a:t>pulg</a:t>
            </a:r>
            <a:r>
              <a:rPr lang="es-ES" sz="2400" dirty="0">
                <a:solidFill>
                  <a:srgbClr val="FF0000"/>
                </a:solidFill>
                <a:latin typeface="Calibri" pitchFamily="34" charset="0"/>
              </a:rPr>
              <a:t>.</a:t>
            </a:r>
          </a:p>
          <a:p>
            <a:pPr>
              <a:spcBef>
                <a:spcPct val="20000"/>
              </a:spcBef>
              <a:buClr>
                <a:srgbClr val="0BD0D9"/>
              </a:buClr>
              <a:buSzPct val="95000"/>
            </a:pPr>
            <a:r>
              <a:rPr lang="es-ES" sz="2400" b="1" dirty="0">
                <a:solidFill>
                  <a:schemeClr val="bg1"/>
                </a:solidFill>
                <a:latin typeface="Calibri" pitchFamily="34" charset="0"/>
              </a:rPr>
              <a:t>DIAMETRO MIN.</a:t>
            </a:r>
            <a:r>
              <a:rPr lang="es-ES" sz="2400" dirty="0">
                <a:latin typeface="Calibri" pitchFamily="34" charset="0"/>
              </a:rPr>
              <a:t>	</a:t>
            </a:r>
            <a:r>
              <a:rPr lang="es-ES" sz="2400" b="1" dirty="0">
                <a:solidFill>
                  <a:srgbClr val="FFFF00"/>
                </a:solidFill>
                <a:latin typeface="Calibri" pitchFamily="34" charset="0"/>
              </a:rPr>
              <a:t>…………………</a:t>
            </a:r>
            <a:r>
              <a:rPr lang="es-ES" sz="2400" dirty="0">
                <a:latin typeface="Calibri" pitchFamily="34" charset="0"/>
              </a:rPr>
              <a:t>    </a:t>
            </a:r>
            <a:r>
              <a:rPr lang="es-ES" sz="2400" b="1" dirty="0">
                <a:solidFill>
                  <a:srgbClr val="FF0000"/>
                </a:solidFill>
                <a:latin typeface="Calibri" pitchFamily="34" charset="0"/>
              </a:rPr>
              <a:t>67.5 </a:t>
            </a:r>
            <a:r>
              <a:rPr lang="es-ES" sz="2400" b="1" dirty="0" err="1">
                <a:solidFill>
                  <a:srgbClr val="FF0000"/>
                </a:solidFill>
                <a:latin typeface="Calibri" pitchFamily="34" charset="0"/>
              </a:rPr>
              <a:t>pulg</a:t>
            </a:r>
            <a:r>
              <a:rPr lang="es-ES" sz="2400" b="1" dirty="0">
                <a:solidFill>
                  <a:srgbClr val="FF0000"/>
                </a:solidFill>
                <a:latin typeface="Calibri" pitchFamily="34" charset="0"/>
              </a:rPr>
              <a:t>.</a:t>
            </a:r>
          </a:p>
          <a:p>
            <a:pPr>
              <a:spcBef>
                <a:spcPct val="20000"/>
              </a:spcBef>
              <a:buClr>
                <a:srgbClr val="0BD0D9"/>
              </a:buClr>
              <a:buSzPct val="95000"/>
            </a:pPr>
            <a:r>
              <a:rPr lang="es-ES" sz="2400" b="1" dirty="0">
                <a:solidFill>
                  <a:schemeClr val="bg1"/>
                </a:solidFill>
                <a:latin typeface="Calibri" pitchFamily="34" charset="0"/>
              </a:rPr>
              <a:t>TIPO</a:t>
            </a:r>
            <a:r>
              <a:rPr lang="es-ES" sz="2400" dirty="0">
                <a:latin typeface="Calibri" pitchFamily="34" charset="0"/>
              </a:rPr>
              <a:t>			</a:t>
            </a:r>
            <a:r>
              <a:rPr lang="es-ES" sz="2400" b="1" dirty="0">
                <a:solidFill>
                  <a:srgbClr val="FFFF00"/>
                </a:solidFill>
                <a:latin typeface="Calibri" pitchFamily="34" charset="0"/>
              </a:rPr>
              <a:t>……….………..</a:t>
            </a:r>
            <a:r>
              <a:rPr lang="es-ES" sz="2400" dirty="0">
                <a:latin typeface="Calibri" pitchFamily="34" charset="0"/>
              </a:rPr>
              <a:t>	</a:t>
            </a:r>
            <a:r>
              <a:rPr lang="es-ES" sz="2400" b="1" dirty="0">
                <a:solidFill>
                  <a:srgbClr val="FF0000"/>
                </a:solidFill>
                <a:latin typeface="Calibri" pitchFamily="34" charset="0"/>
              </a:rPr>
              <a:t>DE PASO FIJO</a:t>
            </a:r>
          </a:p>
          <a:p>
            <a:pPr algn="just">
              <a:spcBef>
                <a:spcPct val="20000"/>
              </a:spcBef>
              <a:buClr>
                <a:srgbClr val="0BD0D9"/>
              </a:buClr>
              <a:buSzPct val="95000"/>
              <a:buFont typeface="Wingdings 2" pitchFamily="18" charset="2"/>
              <a:buNone/>
            </a:pPr>
            <a:r>
              <a:rPr lang="es-ES" sz="2400" dirty="0">
                <a:latin typeface="Calibri" pitchFamily="34" charset="0"/>
              </a:rPr>
              <a:t>La hélice del Avión, es de una sola pieza con dos (02) palas, </a:t>
            </a:r>
            <a:r>
              <a:rPr lang="es-ES" sz="2400" b="1" dirty="0">
                <a:latin typeface="Calibri" pitchFamily="34" charset="0"/>
              </a:rPr>
              <a:t>de paso fijo </a:t>
            </a:r>
            <a:r>
              <a:rPr lang="es-ES" sz="2400" dirty="0">
                <a:latin typeface="Calibri" pitchFamily="34" charset="0"/>
              </a:rPr>
              <a:t>y cuyo centro sirve de fijación para unirla con pernos a la placa del cigüeñal, es de una aleación de aluminio y tiene un diámetro total de </a:t>
            </a:r>
            <a:r>
              <a:rPr lang="es-ES" sz="2400" dirty="0" err="1">
                <a:latin typeface="Calibri" pitchFamily="34" charset="0"/>
              </a:rPr>
              <a:t>tip</a:t>
            </a:r>
            <a:r>
              <a:rPr lang="es-ES" sz="2400" dirty="0">
                <a:latin typeface="Calibri" pitchFamily="34" charset="0"/>
              </a:rPr>
              <a:t> a </a:t>
            </a:r>
            <a:r>
              <a:rPr lang="es-ES" sz="2400" dirty="0" err="1">
                <a:latin typeface="Calibri" pitchFamily="34" charset="0"/>
              </a:rPr>
              <a:t>tip</a:t>
            </a:r>
            <a:r>
              <a:rPr lang="es-ES" sz="2400" dirty="0">
                <a:latin typeface="Calibri" pitchFamily="34" charset="0"/>
              </a:rPr>
              <a:t> de 69 pulgadas</a:t>
            </a:r>
            <a:endParaRPr lang="es-ES" sz="2400" b="1" dirty="0">
              <a:solidFill>
                <a:srgbClr val="FF3300"/>
              </a:solidFill>
              <a:latin typeface="Calibri" pitchFamily="34" charset="0"/>
            </a:endParaRPr>
          </a:p>
        </p:txBody>
      </p:sp>
      <p:pic>
        <p:nvPicPr>
          <p:cNvPr id="7" name="Picture 2" descr="F:\SO ROMUCHO\P1010459.JPG"/>
          <p:cNvPicPr>
            <a:picLocks noChangeAspect="1" noChangeArrowheads="1"/>
          </p:cNvPicPr>
          <p:nvPr/>
        </p:nvPicPr>
        <p:blipFill>
          <a:blip r:embed="rId3" cstate="print"/>
          <a:srcRect t="40446" b="23531"/>
          <a:stretch>
            <a:fillRect/>
          </a:stretch>
        </p:blipFill>
        <p:spPr bwMode="auto">
          <a:xfrm>
            <a:off x="1771668" y="5049859"/>
            <a:ext cx="5372100" cy="1450975"/>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274320" indent="-274320" algn="just">
              <a:buClr>
                <a:schemeClr val="accent3"/>
              </a:buClr>
              <a:defRPr/>
            </a:pPr>
            <a:r>
              <a:rPr lang="es-ES" sz="2400" b="1" dirty="0">
                <a:solidFill>
                  <a:srgbClr val="FF0000"/>
                </a:solidFill>
              </a:rPr>
              <a:t>	</a:t>
            </a:r>
            <a:r>
              <a:rPr lang="es-ES" sz="2400" b="1" u="sng" dirty="0">
                <a:solidFill>
                  <a:srgbClr val="FF0000"/>
                </a:solidFill>
              </a:rPr>
              <a:t>Horizonte Artificial</a:t>
            </a:r>
            <a:r>
              <a:rPr lang="es-ES" sz="2400" b="1" dirty="0">
                <a:solidFill>
                  <a:srgbClr val="FF0000"/>
                </a:solidFill>
              </a:rPr>
              <a:t>. </a:t>
            </a:r>
            <a:r>
              <a:rPr lang="es-ES" sz="2400" dirty="0">
                <a:solidFill>
                  <a:schemeClr val="bg1"/>
                </a:solidFill>
              </a:rPr>
              <a:t>También llamado Indicador de Actitud, es un instrumento que muestra la actitud del avión respecto al horizonte. Su función consiste en proporcionar al piloto una referencia inmediata de la posición del avión en alabeo y profundidad; es decir, si está inclinado lateralmente, con el morro arriba o abajo, o ambas cosas, con respecto al horizonte. La incorporación del horizonte artificial a los aviones ha sido fundamental para permitir el vuelo en condiciones de visibilidad reducida o nula.</a:t>
            </a:r>
            <a:br>
              <a:rPr lang="es-ES" sz="2400" dirty="0">
                <a:solidFill>
                  <a:schemeClr val="bg1"/>
                </a:solidFill>
              </a:rPr>
            </a:br>
            <a:r>
              <a:rPr lang="es-ES" sz="2400" dirty="0">
                <a:solidFill>
                  <a:schemeClr val="bg1"/>
                </a:solidFill>
              </a:rPr>
              <a:t>Este instrumento opera en base a una propiedad giroscópica, concretamente la de rigidez en el espacio, este aparato está conectado al sistema de succión, es necesario para producir la corriente de aire.</a:t>
            </a: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6" name="Imagen 377" descr="Interpretación del horizonte artificial"/>
          <p:cNvPicPr>
            <a:picLocks noChangeAspect="1" noChangeArrowheads="1"/>
          </p:cNvPicPr>
          <p:nvPr/>
        </p:nvPicPr>
        <p:blipFill>
          <a:blip r:embed="rId3" cstate="print"/>
          <a:srcRect/>
          <a:stretch>
            <a:fillRect/>
          </a:stretch>
        </p:blipFill>
        <p:spPr bwMode="auto">
          <a:xfrm>
            <a:off x="0" y="4429132"/>
            <a:ext cx="9144000" cy="242886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dirty="0">
                <a:latin typeface="+mj-lt"/>
              </a:rPr>
              <a:t>9. 	</a:t>
            </a:r>
            <a:r>
              <a:rPr lang="en-GB" sz="2800" b="1" u="sng" dirty="0">
                <a:latin typeface="+mj-lt"/>
              </a:rPr>
              <a:t>SISTEMA PITOT ESTATICO E INSTRUMENTO</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marL="274320" indent="-274320" algn="just">
              <a:buClr>
                <a:srgbClr val="FFFF00"/>
              </a:buClr>
              <a:buFont typeface="Wingdings" pitchFamily="2" charset="2"/>
              <a:buChar char="Ø"/>
              <a:defRPr/>
            </a:pPr>
            <a:r>
              <a:rPr lang="es-ES" sz="2400" dirty="0">
                <a:solidFill>
                  <a:schemeClr val="bg1"/>
                </a:solidFill>
              </a:rPr>
              <a:t> 	El sistema de </a:t>
            </a:r>
            <a:r>
              <a:rPr lang="es-ES" sz="2400" dirty="0" err="1">
                <a:solidFill>
                  <a:schemeClr val="bg1"/>
                </a:solidFill>
              </a:rPr>
              <a:t>pitot-estatica</a:t>
            </a:r>
            <a:r>
              <a:rPr lang="es-ES" sz="2400" dirty="0">
                <a:solidFill>
                  <a:schemeClr val="bg1"/>
                </a:solidFill>
              </a:rPr>
              <a:t> suministra presión directa al 	velocímetro 	y presión estática al velocímetro, </a:t>
            </a:r>
            <a:r>
              <a:rPr lang="es-ES" sz="2400" dirty="0" err="1">
                <a:solidFill>
                  <a:schemeClr val="bg1"/>
                </a:solidFill>
              </a:rPr>
              <a:t>climb</a:t>
            </a:r>
            <a:r>
              <a:rPr lang="es-ES" sz="2400" dirty="0">
                <a:solidFill>
                  <a:schemeClr val="bg1"/>
                </a:solidFill>
              </a:rPr>
              <a:t> y 	altímetro. El sistema esta 	compuesto de un tubo Pitot 	montado en la superficie mas baja del 	ala izquierda, 	dos 	puertas de estática externa, uno a cada lado de la 	porción 	baja delantera del fuselaje.</a:t>
            </a:r>
          </a:p>
          <a:p>
            <a:pPr marL="274320" indent="-274320" algn="just">
              <a:buClr>
                <a:srgbClr val="FFFF00"/>
              </a:buClr>
              <a:buFont typeface="Wingdings" pitchFamily="2" charset="2"/>
              <a:buChar char="Ø"/>
              <a:defRPr/>
            </a:pPr>
            <a:endParaRPr lang="es-ES" sz="2400" dirty="0">
              <a:solidFill>
                <a:schemeClr val="bg1"/>
              </a:solidFill>
            </a:endParaRPr>
          </a:p>
          <a:p>
            <a:pPr marL="274320" indent="-274320" algn="just">
              <a:buClr>
                <a:srgbClr val="FFFF00"/>
              </a:buClr>
              <a:buFont typeface="Wingdings" pitchFamily="2" charset="2"/>
              <a:buChar char="Ø"/>
              <a:defRPr/>
            </a:pPr>
            <a:r>
              <a:rPr lang="es-ES" sz="2400" dirty="0">
                <a:solidFill>
                  <a:schemeClr val="bg1"/>
                </a:solidFill>
              </a:rPr>
              <a:t> 	El aeroplano también esta equipado con su sistema 	calentador 	de 	</a:t>
            </a:r>
            <a:r>
              <a:rPr lang="es-ES" sz="2400" dirty="0" err="1">
                <a:solidFill>
                  <a:schemeClr val="bg1"/>
                </a:solidFill>
              </a:rPr>
              <a:t>pitot</a:t>
            </a:r>
            <a:r>
              <a:rPr lang="es-ES" sz="2400" dirty="0">
                <a:solidFill>
                  <a:schemeClr val="bg1"/>
                </a:solidFill>
              </a:rPr>
              <a:t>. El sistema consiste de un 	elemento calentador 	en el tubo 	Pitot, una llave del tipo 	SWICHT marcado como 	PITOT HEAT en la 	parte mas 	baja del lado izquierdo del 	panel de instrumentos, un 	protector de circuitos de 10 	amperios en la parta baja 	izquierda del 	panel de 	instrumentos .</a:t>
            </a:r>
          </a:p>
          <a:p>
            <a:pPr algn="just">
              <a:buClr>
                <a:srgbClr val="FFFF00"/>
              </a:buClr>
              <a:defRPr/>
            </a:pPr>
            <a:endParaRPr lang="en-GB" sz="24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80900" name="Picture 4" descr="http://t0.gstatic.com/images?q=tbn:ANd9GcRV11cnR-CECBf4k3Hy6w1Mf3VoEXWvPVuaTZ4IoD3pHsh8ZmEbjg"/>
          <p:cNvPicPr>
            <a:picLocks noChangeAspect="1" noChangeArrowheads="1"/>
          </p:cNvPicPr>
          <p:nvPr/>
        </p:nvPicPr>
        <p:blipFill>
          <a:blip r:embed="rId3" cstate="print"/>
          <a:srcRect/>
          <a:stretch>
            <a:fillRect/>
          </a:stretch>
        </p:blipFill>
        <p:spPr bwMode="auto">
          <a:xfrm>
            <a:off x="971600" y="1124744"/>
            <a:ext cx="7632848" cy="4104456"/>
          </a:xfrm>
          <a:prstGeom prst="rect">
            <a:avLst/>
          </a:prstGeom>
          <a:noFill/>
          <a:ln w="38100">
            <a:solidFill>
              <a:srgbClr val="FF0000"/>
            </a:solid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274320" indent="-274320" algn="just">
              <a:buClr>
                <a:srgbClr val="FFFF00"/>
              </a:buClr>
              <a:buFont typeface="Wingdings" pitchFamily="2" charset="2"/>
              <a:buChar char="Ø"/>
              <a:defRPr/>
            </a:pPr>
            <a:r>
              <a:rPr lang="es-ES" sz="2400" b="1" dirty="0">
                <a:solidFill>
                  <a:schemeClr val="bg1"/>
                </a:solidFill>
              </a:rPr>
              <a:t> 	</a:t>
            </a:r>
            <a:r>
              <a:rPr lang="es-ES" sz="2400" b="1" dirty="0">
                <a:solidFill>
                  <a:srgbClr val="FFFF00"/>
                </a:solidFill>
              </a:rPr>
              <a:t>El tubo de </a:t>
            </a:r>
            <a:r>
              <a:rPr lang="es-ES" sz="2400" b="1" dirty="0" err="1">
                <a:solidFill>
                  <a:srgbClr val="FFFF00"/>
                </a:solidFill>
              </a:rPr>
              <a:t>pitot</a:t>
            </a:r>
            <a:r>
              <a:rPr lang="es-ES" sz="2400" dirty="0">
                <a:solidFill>
                  <a:schemeClr val="bg1"/>
                </a:solidFill>
              </a:rPr>
              <a:t>. </a:t>
            </a:r>
          </a:p>
          <a:p>
            <a:pPr algn="just">
              <a:buClr>
                <a:srgbClr val="FFFF00"/>
              </a:buClr>
              <a:defRPr/>
            </a:pPr>
            <a:r>
              <a:rPr lang="es-ES" sz="2400" dirty="0">
                <a:solidFill>
                  <a:schemeClr val="bg1"/>
                </a:solidFill>
              </a:rPr>
              <a:t>Consiste en un tubo sencillo u otro 	dispositivo similar, de tamaño no muy grande, que suele estar 	montado, enfrentado al viento relativo, en el borde de ataque 	o debajo del ala, aunque en ciertos aeroplanos está colocado 	en el morro del avión o en el estabilizador vertical. Esta 	localización le pone a salvo de perturbaciones o turbulencias 	causadas por el movimiento del avión en el aire. Este 	dispositivo, tiene un pequeño agujero en la punta para 	recoger la presión de impacto, que debe permanecer siempre 	libre de cualquier impureza (insectos, etc..) que lo obstruya. 	Suele tener un pequeño orificio en la parte de abajo para 	facilitar su limpieza</a:t>
            </a:r>
            <a:r>
              <a:rPr lang="es-ES" dirty="0">
                <a:solidFill>
                  <a:schemeClr val="bg1"/>
                </a:solidFill>
              </a:rPr>
              <a:t>.</a:t>
            </a:r>
          </a:p>
          <a:p>
            <a:pPr algn="just">
              <a:buClr>
                <a:srgbClr val="FFFF00"/>
              </a:buClr>
              <a:buFont typeface="Wingdings" pitchFamily="2" charset="2"/>
              <a:buChar char="Ø"/>
              <a:defRPr/>
            </a:pPr>
            <a:endParaRPr lang="en-GB" sz="24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r>
              <a:rPr lang="en-GB" sz="2800" b="1" dirty="0">
                <a:latin typeface="+mj-lt"/>
              </a:rPr>
              <a:t>10. 	</a:t>
            </a:r>
            <a:r>
              <a:rPr lang="en-GB" sz="2800" b="1" u="sng" dirty="0">
                <a:latin typeface="+mj-lt"/>
              </a:rPr>
              <a:t>SISTEMA ELECTRICO</a:t>
            </a: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algn="just">
              <a:buClr>
                <a:srgbClr val="FFFF00"/>
              </a:buClr>
              <a:buFont typeface="Wingdings" pitchFamily="2" charset="2"/>
              <a:buChar char="Ø"/>
              <a:defRPr/>
            </a:pPr>
            <a:r>
              <a:rPr lang="es-ES" sz="2400" dirty="0">
                <a:solidFill>
                  <a:schemeClr val="bg1"/>
                </a:solidFill>
              </a:rPr>
              <a:t> 	La energía eléctrica es necesaria para el funcionamiento de 	muchos sistemas e instrumentos del aeroplano: arranque     	del 	motor, radios, luces, instrumentos de navegación, y 	otros 	dispositivos que necesitan esta energía para su 	funcionamiento (bomba de combustible, accionamiento de 	</a:t>
            </a:r>
            <a:r>
              <a:rPr lang="es-ES" sz="2400" dirty="0" err="1">
                <a:solidFill>
                  <a:schemeClr val="bg1"/>
                </a:solidFill>
              </a:rPr>
              <a:t>flaps</a:t>
            </a:r>
            <a:r>
              <a:rPr lang="es-ES" sz="2400" dirty="0">
                <a:solidFill>
                  <a:schemeClr val="bg1"/>
                </a:solidFill>
              </a:rPr>
              <a:t>,  	calefacción del </a:t>
            </a:r>
            <a:r>
              <a:rPr lang="es-ES" sz="2400" dirty="0" err="1">
                <a:solidFill>
                  <a:schemeClr val="bg1"/>
                </a:solidFill>
              </a:rPr>
              <a:t>pitot</a:t>
            </a:r>
            <a:r>
              <a:rPr lang="es-ES" sz="2400" dirty="0">
                <a:solidFill>
                  <a:schemeClr val="bg1"/>
                </a:solidFill>
              </a:rPr>
              <a:t>, avisador de pérdida, etc...)</a:t>
            </a:r>
          </a:p>
          <a:p>
            <a:pPr algn="just">
              <a:buClr>
                <a:srgbClr val="FFFF00"/>
              </a:buClr>
              <a:buFont typeface="Wingdings" pitchFamily="2" charset="2"/>
              <a:buChar char="Ø"/>
              <a:defRPr/>
            </a:pPr>
            <a:endParaRPr lang="es-ES" sz="2400" dirty="0">
              <a:solidFill>
                <a:schemeClr val="bg1"/>
              </a:solidFill>
            </a:endParaRPr>
          </a:p>
          <a:p>
            <a:pPr algn="just">
              <a:buClr>
                <a:srgbClr val="FFFF00"/>
              </a:buClr>
              <a:buFont typeface="Wingdings" pitchFamily="2" charset="2"/>
              <a:buChar char="Ø"/>
              <a:defRPr/>
            </a:pPr>
            <a:r>
              <a:rPr lang="es-ES" sz="2400" dirty="0">
                <a:solidFill>
                  <a:schemeClr val="bg1"/>
                </a:solidFill>
              </a:rPr>
              <a:t> 	La energía eléctrica  es mantenida y abastecida por un 	alternador de 28 voltios de corriente continua impulsado 	por 	el motor y que produce 60 amperios.</a:t>
            </a:r>
          </a:p>
          <a:p>
            <a:pPr algn="just">
              <a:buClr>
                <a:srgbClr val="FFFF00"/>
              </a:buClr>
              <a:buFont typeface="Wingdings" pitchFamily="2" charset="2"/>
              <a:buChar char="Ø"/>
              <a:defRPr/>
            </a:pPr>
            <a:endParaRPr lang="es-ES" sz="2400" dirty="0">
              <a:solidFill>
                <a:schemeClr val="bg1"/>
              </a:solidFill>
            </a:endParaRPr>
          </a:p>
          <a:p>
            <a:pPr algn="just">
              <a:buClr>
                <a:srgbClr val="FFFF00"/>
              </a:buClr>
              <a:buFont typeface="Wingdings" pitchFamily="2" charset="2"/>
              <a:buChar char="Ø"/>
              <a:defRPr/>
            </a:pPr>
            <a:r>
              <a:rPr lang="es-ES" sz="2400" dirty="0">
                <a:solidFill>
                  <a:schemeClr val="bg1"/>
                </a:solidFill>
              </a:rPr>
              <a:t> 	También consta de una batería de 24 voltios y 14 amperios 	que se encuentra en el lado derecho delante de la pared de 	fuego.</a:t>
            </a:r>
          </a:p>
          <a:p>
            <a:pPr algn="just">
              <a:buClr>
                <a:srgbClr val="FFFF00"/>
              </a:buClr>
              <a:buFont typeface="Wingdings" pitchFamily="2" charset="2"/>
              <a:buChar char="Ø"/>
              <a:defRPr/>
            </a:pPr>
            <a:endParaRPr lang="en-GB" sz="24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marL="274320" indent="-274320" algn="just">
              <a:buClr>
                <a:srgbClr val="FFFF00"/>
              </a:buClr>
              <a:buFont typeface="Wingdings" pitchFamily="2" charset="2"/>
              <a:buChar char="Ø"/>
              <a:defRPr/>
            </a:pPr>
            <a:r>
              <a:rPr lang="es-ES" sz="2400" dirty="0">
                <a:solidFill>
                  <a:schemeClr val="bg1"/>
                </a:solidFill>
              </a:rPr>
              <a:t> 	El sistema eléctrico del avión se nutre pues de dos fuentes 	de 	energía: la batería y el generador/alternador. La 	batería se 	utiliza en exclusiva (salvo emergencias) para 	el arranque del 	motor; una vez puesto en marcha, es 	el alternador el que pasa 	a alimentar el sistema 	eléctrico.</a:t>
            </a:r>
          </a:p>
          <a:p>
            <a:pPr marL="274320" indent="-274320" algn="just">
              <a:buClr>
                <a:srgbClr val="FFFF00"/>
              </a:buClr>
              <a:buFont typeface="Wingdings" pitchFamily="2" charset="2"/>
              <a:buChar char="Ø"/>
              <a:defRPr/>
            </a:pPr>
            <a:endParaRPr lang="es-ES" sz="2400" dirty="0">
              <a:solidFill>
                <a:schemeClr val="bg1"/>
              </a:solidFill>
            </a:endParaRPr>
          </a:p>
          <a:p>
            <a:pPr marL="274320" indent="-274320" algn="just">
              <a:buClr>
                <a:srgbClr val="FFFF00"/>
              </a:buClr>
              <a:buFont typeface="Wingdings" pitchFamily="2" charset="2"/>
              <a:buChar char="Ø"/>
              <a:defRPr/>
            </a:pPr>
            <a:r>
              <a:rPr lang="es-ES" sz="2400" dirty="0">
                <a:solidFill>
                  <a:schemeClr val="bg1"/>
                </a:solidFill>
              </a:rPr>
              <a:t> 	El voltaje de salida del generador/alternador es ligeramente 	superior al de la batería. Por ejemplo, una batería de 12 	volts. 	suele estar alimentada por un generador/alternador 	de 14 	volts. o una batería de 24 volts. se alimenta con un 	generador/alternador de 28 volts. Esta diferencia de voltaje 	mantiene la batería cargada, encargándose un regulador de 	controlar y estabilizar la salida del generador/alternador 	hacia 	la batería.</a:t>
            </a:r>
          </a:p>
          <a:p>
            <a:pPr algn="just">
              <a:buClr>
                <a:srgbClr val="FFFF00"/>
              </a:buClr>
              <a:defRPr/>
            </a:pPr>
            <a:endParaRPr lang="en-GB" sz="24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marL="274320" indent="-274320" algn="just">
              <a:buClr>
                <a:srgbClr val="FFFF00"/>
              </a:buClr>
              <a:defRPr/>
            </a:pPr>
            <a:r>
              <a:rPr lang="es-ES" sz="2400" b="1" dirty="0">
                <a:solidFill>
                  <a:schemeClr val="bg1"/>
                </a:solidFill>
              </a:rPr>
              <a:t>	</a:t>
            </a:r>
            <a:r>
              <a:rPr lang="es-ES" sz="2400" b="1" dirty="0">
                <a:solidFill>
                  <a:srgbClr val="FFFF00"/>
                </a:solidFill>
              </a:rPr>
              <a:t>Batería.</a:t>
            </a:r>
            <a:r>
              <a:rPr lang="es-ES" sz="2400" b="1" dirty="0"/>
              <a:t> 	</a:t>
            </a:r>
            <a:r>
              <a:rPr lang="es-ES" sz="2400" b="1" dirty="0">
                <a:solidFill>
                  <a:schemeClr val="bg1"/>
                </a:solidFill>
              </a:rPr>
              <a:t>Es un a</a:t>
            </a:r>
            <a:r>
              <a:rPr lang="es-ES" sz="2400" dirty="0">
                <a:solidFill>
                  <a:schemeClr val="bg1"/>
                </a:solidFill>
              </a:rPr>
              <a:t>cumulador, como su propio nombre indica, transforma y almacena la energía eléctrica en forma química. </a:t>
            </a:r>
          </a:p>
          <a:p>
            <a:pPr marL="274320" indent="-274320" algn="just">
              <a:buClr>
                <a:srgbClr val="FFFF00"/>
              </a:buClr>
              <a:defRPr/>
            </a:pPr>
            <a:r>
              <a:rPr lang="es-ES" sz="2400" dirty="0">
                <a:solidFill>
                  <a:schemeClr val="bg1"/>
                </a:solidFill>
              </a:rPr>
              <a:t>	Esta energía almacenada se utiliza para	arrancar el motor, y como fuente de reserva </a:t>
            </a:r>
            <a:r>
              <a:rPr lang="es-ES" sz="2400" i="1" dirty="0">
                <a:solidFill>
                  <a:schemeClr val="bg1"/>
                </a:solidFill>
              </a:rPr>
              <a:t>limitada</a:t>
            </a:r>
            <a:r>
              <a:rPr lang="es-ES" sz="2400" dirty="0">
                <a:solidFill>
                  <a:schemeClr val="bg1"/>
                </a:solidFill>
              </a:rPr>
              <a:t> 	para uso en caso de fallo del alternador o generador.</a:t>
            </a:r>
            <a:br>
              <a:rPr lang="es-ES" sz="2400" dirty="0">
                <a:solidFill>
                  <a:schemeClr val="bg1"/>
                </a:solidFill>
              </a:rPr>
            </a:br>
            <a:r>
              <a:rPr lang="es-ES" sz="2400" dirty="0">
                <a:solidFill>
                  <a:schemeClr val="bg1"/>
                </a:solidFill>
              </a:rPr>
              <a:t>Por muy potente que sea una batería, su capacidad es notoriamente insuficiente para satisfacer la demanda 	de energía de los sistemas e instrumentos del avión, 	los cuales la descargarían rápidamente. Por eso los aviones están equipados con generadores o 	alternadores.</a:t>
            </a:r>
          </a:p>
          <a:p>
            <a:pPr marL="274320" indent="-274320" algn="just">
              <a:buClr>
                <a:srgbClr val="FFFF00"/>
              </a:buClr>
              <a:buFont typeface="Wingdings" pitchFamily="2" charset="2"/>
              <a:buChar char="Ø"/>
              <a:defRPr/>
            </a:pPr>
            <a:endParaRPr lang="en-GB" sz="24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5" name="Picture 2" descr="http://t0.gstatic.com/images?q=tbn:ANd9GcTERgISn73A_FE3GDvWLaontc58vBTAqLDbjJovl7KsLaiN_ErM"/>
          <p:cNvPicPr>
            <a:picLocks noChangeAspect="1" noChangeArrowheads="1"/>
          </p:cNvPicPr>
          <p:nvPr/>
        </p:nvPicPr>
        <p:blipFill>
          <a:blip r:embed="rId3" cstate="print"/>
          <a:srcRect/>
          <a:stretch>
            <a:fillRect/>
          </a:stretch>
        </p:blipFill>
        <p:spPr bwMode="auto">
          <a:xfrm>
            <a:off x="0" y="4143380"/>
            <a:ext cx="9144000" cy="271462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214313" y="71414"/>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marL="274320" indent="-274320" algn="just">
              <a:buClr>
                <a:srgbClr val="FFFF00"/>
              </a:buClr>
              <a:defRPr/>
            </a:pPr>
            <a:r>
              <a:rPr lang="es-ES" sz="2400" b="1" dirty="0">
                <a:solidFill>
                  <a:schemeClr val="bg1"/>
                </a:solidFill>
              </a:rPr>
              <a:t>	</a:t>
            </a:r>
            <a:r>
              <a:rPr lang="es-ES" sz="2400" b="1" dirty="0"/>
              <a:t> </a:t>
            </a:r>
            <a:r>
              <a:rPr lang="es-ES" sz="2400" b="1" dirty="0">
                <a:solidFill>
                  <a:srgbClr val="FFFF00"/>
                </a:solidFill>
              </a:rPr>
              <a:t>Alternador. </a:t>
            </a:r>
            <a:r>
              <a:rPr lang="es-ES" sz="2400" dirty="0">
                <a:solidFill>
                  <a:schemeClr val="bg1"/>
                </a:solidFill>
              </a:rPr>
              <a:t>Movidos por el giro del motor, proporcionan corriente eléctrica al sistema y mantienen la carga de la batería. </a:t>
            </a:r>
            <a:br>
              <a:rPr lang="es-ES" sz="2400" dirty="0">
                <a:solidFill>
                  <a:schemeClr val="bg1"/>
                </a:solidFill>
              </a:rPr>
            </a:br>
            <a:r>
              <a:rPr lang="es-ES" sz="2400" dirty="0">
                <a:solidFill>
                  <a:schemeClr val="bg1"/>
                </a:solidFill>
              </a:rPr>
              <a:t>Con el motor a bajo régimen, muchos generadores no producen la suficiente energía para mantener el sistema eléctrico; por esta razón, con el motor poco revolucionado el sistema se nutre de la batería, que en poco tiempo puede quedar descargada. Un alternador en cambio, produce suficiente corriente y muy constante a distintos regímenes de revoluciones. Otras ventajas de los alternadores: son más ligeros de peso, menos caros de mantener y menos propensos a sufrir sobrecargas</a:t>
            </a:r>
            <a:endParaRPr lang="en-GB" sz="24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1026" name="Picture 2" descr="http://t2.gstatic.com/images?q=tbn:ANd9GcSNC3evn9eovZEoOVSe206PvAj5To0PpYRtaJgD1J99hQt1hinV3g"/>
          <p:cNvPicPr>
            <a:picLocks noChangeAspect="1" noChangeArrowheads="1"/>
          </p:cNvPicPr>
          <p:nvPr/>
        </p:nvPicPr>
        <p:blipFill>
          <a:blip r:embed="rId3" cstate="print"/>
          <a:srcRect/>
          <a:stretch>
            <a:fillRect/>
          </a:stretch>
        </p:blipFill>
        <p:spPr bwMode="auto">
          <a:xfrm>
            <a:off x="578855" y="4254526"/>
            <a:ext cx="3777121" cy="2420889"/>
          </a:xfrm>
          <a:prstGeom prst="rect">
            <a:avLst/>
          </a:prstGeom>
          <a:noFill/>
        </p:spPr>
      </p:pic>
      <p:pic>
        <p:nvPicPr>
          <p:cNvPr id="2" name="Picture 4" descr="http://t3.gstatic.com/images?q=tbn:ANd9GcSX_cxfA8w_ux4Pw8H0Npk4dAVxY0K28Dso2qKIiQyihVfPib0R"/>
          <p:cNvPicPr>
            <a:picLocks noChangeAspect="1" noChangeArrowheads="1"/>
          </p:cNvPicPr>
          <p:nvPr/>
        </p:nvPicPr>
        <p:blipFill>
          <a:blip r:embed="rId4" cstate="print"/>
          <a:srcRect/>
          <a:stretch>
            <a:fillRect/>
          </a:stretch>
        </p:blipFill>
        <p:spPr bwMode="auto">
          <a:xfrm>
            <a:off x="5079417" y="4208923"/>
            <a:ext cx="3670280" cy="2420889"/>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0" y="0"/>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marL="274320" indent="-274320" algn="just">
              <a:buClr>
                <a:srgbClr val="FFFF00"/>
              </a:buClr>
              <a:defRPr/>
            </a:pPr>
            <a:r>
              <a:rPr lang="es-ES" sz="2400" b="1" dirty="0">
                <a:solidFill>
                  <a:schemeClr val="bg1"/>
                </a:solidFill>
              </a:rPr>
              <a:t>	</a:t>
            </a:r>
            <a:r>
              <a:rPr lang="es-ES" sz="2400" b="1" dirty="0">
                <a:solidFill>
                  <a:srgbClr val="FFFF00"/>
                </a:solidFill>
              </a:rPr>
              <a:t>Amperímetro.</a:t>
            </a:r>
            <a:r>
              <a:rPr lang="es-ES" sz="2400" b="1" dirty="0"/>
              <a:t> </a:t>
            </a:r>
            <a:r>
              <a:rPr lang="es-ES" sz="2000" dirty="0">
                <a:solidFill>
                  <a:schemeClr val="bg1"/>
                </a:solidFill>
              </a:rPr>
              <a:t>Es el instrumento utilizado para monitorizar el rendimiento del sistema eléctrico. En algunos aviones el amperímetro es analógico,  o digital, otros no poseen amperímetro sino que en su lugar tienen un avisador luminoso que indica un funcionamiento anómalo del alternador o generador.</a:t>
            </a:r>
            <a:br>
              <a:rPr lang="es-ES" sz="2400" dirty="0">
                <a:solidFill>
                  <a:schemeClr val="bg1"/>
                </a:solidFill>
              </a:rPr>
            </a:br>
            <a:r>
              <a:rPr lang="es-ES" sz="2000" dirty="0">
                <a:solidFill>
                  <a:schemeClr val="bg1"/>
                </a:solidFill>
              </a:rPr>
              <a:t>El amperímetro nos sirve para indicar el flujo de corriente en amperios, tanto en el sentido desde el alternador hacia la batería, como también desde la batería hacia el sistema del avión, cuando el motor del avión esta operando y estando el MASTER SWITCH, en ON el amperímetro estará indicando el régimen de carga al cual esta operando el alternador y que es el que se esta aplicando a la batería. El amperímetro nos indicara el régimen de descarga de la batería.</a:t>
            </a:r>
            <a:endParaRPr lang="en-GB" sz="2000" b="1" u="sng"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28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7" name="Imagen 497" descr="Amperímetro"/>
          <p:cNvPicPr>
            <a:picLocks noChangeAspect="1" noChangeArrowheads="1"/>
          </p:cNvPicPr>
          <p:nvPr/>
        </p:nvPicPr>
        <p:blipFill>
          <a:blip r:embed="rId3" cstate="print"/>
          <a:srcRect/>
          <a:stretch>
            <a:fillRect/>
          </a:stretch>
        </p:blipFill>
        <p:spPr bwMode="auto">
          <a:xfrm>
            <a:off x="4572000" y="4191460"/>
            <a:ext cx="4263922" cy="2380836"/>
          </a:xfrm>
          <a:prstGeom prst="rect">
            <a:avLst/>
          </a:prstGeom>
          <a:noFill/>
          <a:ln w="28575">
            <a:solidFill>
              <a:srgbClr val="FF0000"/>
            </a:solid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0" y="0"/>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marL="274320" indent="-274320" algn="just">
              <a:buClr>
                <a:srgbClr val="FFFF00"/>
              </a:buClr>
              <a:defRPr/>
            </a:pPr>
            <a:r>
              <a:rPr lang="es-ES" sz="2400" b="1" dirty="0">
                <a:solidFill>
                  <a:schemeClr val="bg1"/>
                </a:solidFill>
              </a:rPr>
              <a:t>	</a:t>
            </a:r>
            <a:r>
              <a:rPr lang="es-ES" sz="2800" b="1" dirty="0"/>
              <a:t> </a:t>
            </a:r>
            <a:r>
              <a:rPr lang="es-ES" sz="2400" b="1" dirty="0" err="1">
                <a:solidFill>
                  <a:srgbClr val="FFFF00"/>
                </a:solidFill>
              </a:rPr>
              <a:t>Master</a:t>
            </a:r>
            <a:r>
              <a:rPr lang="es-ES" sz="2400" b="1" dirty="0">
                <a:solidFill>
                  <a:srgbClr val="FFFF00"/>
                </a:solidFill>
              </a:rPr>
              <a:t> </a:t>
            </a:r>
            <a:r>
              <a:rPr lang="es-ES" sz="2400" b="1" dirty="0" err="1">
                <a:solidFill>
                  <a:srgbClr val="FFFF00"/>
                </a:solidFill>
              </a:rPr>
              <a:t>Switch</a:t>
            </a:r>
            <a:r>
              <a:rPr lang="es-ES" sz="2800" b="1" dirty="0">
                <a:solidFill>
                  <a:srgbClr val="FFFF00"/>
                </a:solidFill>
              </a:rPr>
              <a:t>. </a:t>
            </a:r>
            <a:r>
              <a:rPr lang="es-ES" sz="2400" dirty="0">
                <a:solidFill>
                  <a:schemeClr val="bg1"/>
                </a:solidFill>
              </a:rPr>
              <a:t>Con este interruptor, el piloto enciende (</a:t>
            </a:r>
            <a:r>
              <a:rPr lang="es-ES" sz="2400" dirty="0" err="1">
                <a:solidFill>
                  <a:schemeClr val="bg1"/>
                </a:solidFill>
              </a:rPr>
              <a:t>on</a:t>
            </a:r>
            <a:r>
              <a:rPr lang="es-ES" sz="2400" dirty="0">
                <a:solidFill>
                  <a:schemeClr val="bg1"/>
                </a:solidFill>
              </a:rPr>
              <a:t>) o apaga (off) el sistema eléctrico del avión, a excepción del encendido del motor (magnetos) que es independiente.</a:t>
            </a:r>
          </a:p>
          <a:p>
            <a:pPr marL="274320" indent="-274320" algn="just">
              <a:buClr>
                <a:srgbClr val="FFFF00"/>
              </a:buClr>
              <a:defRPr/>
            </a:pPr>
            <a:r>
              <a:rPr lang="es-ES" sz="2400" dirty="0">
                <a:solidFill>
                  <a:schemeClr val="bg1"/>
                </a:solidFill>
                <a:latin typeface="+mj-lt"/>
              </a:rPr>
              <a:t>	El interruptor maestro que controla todo el sistema eléctrico consta básicamente de un interruptor tipo balancín con dos movimientos hacia arriba y hacia abajo en un eje control, esta dividido en dos mitades, la mitad derecha está marcada con las letras BAT (batería) y la otra mitad izquierda esta marcada ALT (alternador) ambas en la posición arriba están en ON y a la inversa, hacia abajo OFF.</a:t>
            </a:r>
            <a:endParaRPr lang="en-GB" sz="2400" dirty="0">
              <a:solidFill>
                <a:schemeClr val="bg1"/>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5" name="Imagen 498" descr="Master"/>
          <p:cNvPicPr>
            <a:picLocks noChangeAspect="1" noChangeArrowheads="1"/>
          </p:cNvPicPr>
          <p:nvPr/>
        </p:nvPicPr>
        <p:blipFill>
          <a:blip r:embed="rId3" cstate="print"/>
          <a:srcRect/>
          <a:stretch>
            <a:fillRect/>
          </a:stretch>
        </p:blipFill>
        <p:spPr bwMode="auto">
          <a:xfrm>
            <a:off x="2786050" y="4357694"/>
            <a:ext cx="3643338" cy="2233012"/>
          </a:xfrm>
          <a:prstGeom prst="rect">
            <a:avLst/>
          </a:prstGeom>
          <a:noFill/>
          <a:ln w="38100">
            <a:solidFill>
              <a:srgbClr val="FF0000"/>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3 Marcador de número de diapositiva"/>
          <p:cNvSpPr>
            <a:spLocks noGrp="1"/>
          </p:cNvSpPr>
          <p:nvPr>
            <p:ph type="sldNum" sz="quarter" idx="12"/>
          </p:nvPr>
        </p:nvSpPr>
        <p:spPr>
          <a:noFill/>
        </p:spPr>
        <p:txBody>
          <a:bodyPr/>
          <a:lstStyle/>
          <a:p>
            <a:fld id="{412D9A88-51C7-49EB-86A3-9E0222B1D5D3}" type="slidenum">
              <a:rPr lang="es-ES" smtClean="0"/>
              <a:pPr/>
              <a:t>8</a:t>
            </a:fld>
            <a:endParaRPr lang="es-ES"/>
          </a:p>
        </p:txBody>
      </p:sp>
      <p:sp>
        <p:nvSpPr>
          <p:cNvPr id="7" name="Text Box 12"/>
          <p:cNvSpPr txBox="1">
            <a:spLocks noChangeArrowheads="1"/>
          </p:cNvSpPr>
          <p:nvPr/>
        </p:nvSpPr>
        <p:spPr bwMode="auto">
          <a:xfrm>
            <a:off x="0" y="0"/>
            <a:ext cx="9144000" cy="1749261"/>
          </a:xfrm>
          <a:prstGeom prst="rect">
            <a:avLst/>
          </a:prstGeom>
          <a:solidFill>
            <a:srgbClr val="00B0F0"/>
          </a:solidFill>
          <a:ln w="9525">
            <a:noFill/>
            <a:miter lim="800000"/>
            <a:headEnd/>
            <a:tailEnd/>
          </a:ln>
          <a:scene3d>
            <a:camera prst="orthographicFront"/>
            <a:lightRig rig="threePt" dir="t"/>
          </a:scene3d>
          <a:sp3d>
            <a:bevelT w="317500" h="317500" prst="relaxedInset"/>
          </a:sp3d>
        </p:spPr>
        <p:txBody>
          <a:bodyPr lIns="360000" tIns="252000" rIns="432000" bIns="252000">
            <a:spAutoFit/>
          </a:bodyPr>
          <a:lstStyle/>
          <a:p>
            <a:pPr algn="ctr">
              <a:lnSpc>
                <a:spcPct val="90000"/>
              </a:lnSpc>
              <a:spcBef>
                <a:spcPct val="20000"/>
              </a:spcBef>
              <a:buClr>
                <a:schemeClr val="hlink"/>
              </a:buClr>
              <a:defRPr/>
            </a:pPr>
            <a:r>
              <a:rPr lang="es-ES" sz="2400" dirty="0">
                <a:solidFill>
                  <a:srgbClr val="FF0000"/>
                </a:solidFill>
              </a:rPr>
              <a:t>Función de la hélice</a:t>
            </a:r>
          </a:p>
          <a:p>
            <a:pPr algn="just">
              <a:lnSpc>
                <a:spcPct val="90000"/>
              </a:lnSpc>
              <a:spcBef>
                <a:spcPct val="20000"/>
              </a:spcBef>
              <a:buClr>
                <a:schemeClr val="hlink"/>
              </a:buClr>
              <a:buFont typeface="Wingdings" pitchFamily="2" charset="2"/>
              <a:buNone/>
              <a:defRPr/>
            </a:pPr>
            <a:endParaRPr lang="es-ES" sz="1000" b="1" dirty="0">
              <a:solidFill>
                <a:schemeClr val="bg1"/>
              </a:solidFill>
              <a:effectLst>
                <a:outerShdw blurRad="38100" dist="38100" dir="2700000" algn="tl">
                  <a:srgbClr val="000000"/>
                </a:outerShdw>
              </a:effectLst>
              <a:latin typeface="Arial Unicode MS" pitchFamily="34" charset="-128"/>
            </a:endParaRPr>
          </a:p>
          <a:p>
            <a:pPr algn="just">
              <a:lnSpc>
                <a:spcPct val="90000"/>
              </a:lnSpc>
              <a:spcBef>
                <a:spcPct val="20000"/>
              </a:spcBef>
              <a:buClr>
                <a:schemeClr val="hlink"/>
              </a:buClr>
              <a:buFont typeface="Wingdings" pitchFamily="2" charset="2"/>
              <a:buNone/>
              <a:defRPr/>
            </a:pPr>
            <a:r>
              <a:rPr lang="es-ES" sz="2400" dirty="0">
                <a:latin typeface="Arial Unicode MS" pitchFamily="34" charset="-128"/>
              </a:rPr>
              <a:t>Convertir la energía mecánica generada por el motor en tracción, lo cual lo consigue con el ángulo de sus palas.</a:t>
            </a:r>
          </a:p>
        </p:txBody>
      </p:sp>
      <p:pic>
        <p:nvPicPr>
          <p:cNvPr id="5" name="Picture 3"/>
          <p:cNvPicPr>
            <a:picLocks noChangeAspect="1" noChangeArrowheads="1"/>
          </p:cNvPicPr>
          <p:nvPr/>
        </p:nvPicPr>
        <p:blipFill>
          <a:blip r:embed="rId2" cstate="print"/>
          <a:srcRect/>
          <a:stretch>
            <a:fillRect/>
          </a:stretch>
        </p:blipFill>
        <p:spPr bwMode="auto">
          <a:xfrm>
            <a:off x="0" y="1700808"/>
            <a:ext cx="9144000" cy="5157192"/>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txBox="1">
            <a:spLocks noRot="1" noChangeArrowheads="1"/>
          </p:cNvSpPr>
          <p:nvPr/>
        </p:nvSpPr>
        <p:spPr>
          <a:xfrm>
            <a:off x="0" y="0"/>
            <a:ext cx="8842375" cy="6572296"/>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1200" b="1" u="sng" dirty="0">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lang="en-GB" sz="800" b="1" u="sng" dirty="0">
              <a:latin typeface="+mj-lt"/>
            </a:endParaRPr>
          </a:p>
          <a:p>
            <a:pPr marL="274320" indent="-274320" algn="just">
              <a:buClr>
                <a:srgbClr val="FFFF00"/>
              </a:buClr>
              <a:defRPr/>
            </a:pPr>
            <a:r>
              <a:rPr lang="es-ES" sz="2400" b="1" dirty="0">
                <a:solidFill>
                  <a:schemeClr val="bg1"/>
                </a:solidFill>
              </a:rPr>
              <a:t>	La BAT controla toda la potencia eléctrica del sistema y ALT solo controla el alternador.  Normalmente  ambos </a:t>
            </a:r>
            <a:r>
              <a:rPr lang="es-ES" sz="2400" b="1" dirty="0" err="1">
                <a:solidFill>
                  <a:schemeClr val="bg1"/>
                </a:solidFill>
              </a:rPr>
              <a:t>switches</a:t>
            </a:r>
            <a:r>
              <a:rPr lang="es-ES" sz="2400" b="1" dirty="0">
                <a:solidFill>
                  <a:schemeClr val="bg1"/>
                </a:solidFill>
              </a:rPr>
              <a:t> son usados en la misma forma simultáneamente, sin embargo el lado BAT o sea la mitad derecha podría ser puesta en O/U separadamente para chequear el sistema mientras el avión aun esta en tierra.</a:t>
            </a:r>
          </a:p>
          <a:p>
            <a:pPr marL="274320" indent="-274320" algn="just">
              <a:buClr>
                <a:srgbClr val="FFFF00"/>
              </a:buClr>
              <a:defRPr/>
            </a:pPr>
            <a:r>
              <a:rPr lang="es-ES" sz="2400" b="1" dirty="0">
                <a:solidFill>
                  <a:schemeClr val="bg1"/>
                </a:solidFill>
              </a:rPr>
              <a:t>	Cuando se pone en ALT en OFF esta anulada el alternador en cuyo caso, sea cual fuere la razón y peor si esta en vuelo porque toda la energía es proporcionada por la batería solamente, lo cual origina su drenaje y rápido agotamiento y llegara a tanto su descarga, si es continuada que se reducirá hasta no poder usar la transmisión de radio y una vez en tierra como se ha afectado y tampoco accionara el contactor de la batería de modo y no </a:t>
            </a:r>
            <a:r>
              <a:rPr lang="es-ES" sz="2400" b="1" dirty="0" err="1">
                <a:solidFill>
                  <a:schemeClr val="bg1"/>
                </a:solidFill>
              </a:rPr>
              <a:t>hara</a:t>
            </a:r>
            <a:r>
              <a:rPr lang="es-ES" sz="2400" b="1" dirty="0">
                <a:solidFill>
                  <a:schemeClr val="bg1"/>
                </a:solidFill>
              </a:rPr>
              <a:t> suficiente energía para efectuar un arranque.</a:t>
            </a:r>
          </a:p>
          <a:p>
            <a:pPr marL="274320" indent="-274320" algn="just">
              <a:buClr>
                <a:srgbClr val="FFFF00"/>
              </a:buClr>
              <a:defRPr/>
            </a:pPr>
            <a:endParaRPr lang="en-GB" sz="800" b="1" u="sng" dirty="0">
              <a:solidFill>
                <a:schemeClr val="tx1">
                  <a:tint val="75000"/>
                </a:schemeClr>
              </a:solidFill>
              <a:latin typeface="+mj-lt"/>
            </a:endParaRPr>
          </a:p>
          <a:p>
            <a:pPr marL="0" marR="0" lvl="0" indent="0" defTabSz="914400" rtl="0" eaLnBrk="1" fontAlgn="auto" latinLnBrk="0" hangingPunct="1">
              <a:lnSpc>
                <a:spcPct val="90000"/>
              </a:lnSpc>
              <a:spcBef>
                <a:spcPct val="20000"/>
              </a:spcBef>
              <a:spcAft>
                <a:spcPts val="0"/>
              </a:spcAft>
              <a:buClrTx/>
              <a:buSzTx/>
              <a:buFont typeface="Wingdings 2" pitchFamily="18" charset="2"/>
              <a:buNone/>
              <a:tabLst/>
              <a:defRPr/>
            </a:pPr>
            <a:endParaRPr kumimoji="0" lang="en-GB" sz="800" b="1" i="0" u="sng" strike="noStrike" kern="1200" cap="none" spc="0" normalizeH="0" baseline="0" noProof="0" dirty="0">
              <a:ln>
                <a:noFill/>
              </a:ln>
              <a:solidFill>
                <a:schemeClr val="tx1">
                  <a:tint val="75000"/>
                </a:schemeClr>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a:ln>
                <a:noFill/>
              </a:ln>
              <a:solidFill>
                <a:srgbClr val="FF3300"/>
              </a:solidFill>
              <a:effectLst/>
              <a:uLnTx/>
              <a:uFillTx/>
              <a:latin typeface="+mj-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lang="es-ES" sz="2400" b="1" dirty="0">
              <a:solidFill>
                <a:srgbClr val="FF3300"/>
              </a:solidFill>
              <a:latin typeface="+mj-lt"/>
            </a:endParaRPr>
          </a:p>
        </p:txBody>
      </p:sp>
      <p:pic>
        <p:nvPicPr>
          <p:cNvPr id="6" name="Imagen 495" descr="Batería"/>
          <p:cNvPicPr>
            <a:picLocks noChangeAspect="1" noChangeArrowheads="1"/>
          </p:cNvPicPr>
          <p:nvPr/>
        </p:nvPicPr>
        <p:blipFill>
          <a:blip r:embed="rId3" cstate="print"/>
          <a:srcRect/>
          <a:stretch>
            <a:fillRect/>
          </a:stretch>
        </p:blipFill>
        <p:spPr bwMode="auto">
          <a:xfrm>
            <a:off x="0" y="5072075"/>
            <a:ext cx="3143240" cy="1785926"/>
          </a:xfrm>
          <a:prstGeom prst="rect">
            <a:avLst/>
          </a:prstGeom>
          <a:noFill/>
          <a:ln w="9525">
            <a:noFill/>
            <a:miter lim="800000"/>
            <a:headEnd/>
            <a:tailEnd/>
          </a:ln>
        </p:spPr>
      </p:pic>
      <p:pic>
        <p:nvPicPr>
          <p:cNvPr id="7" name="Imagen 497" descr="Amperímetro"/>
          <p:cNvPicPr>
            <a:picLocks noChangeAspect="1" noChangeArrowheads="1"/>
          </p:cNvPicPr>
          <p:nvPr/>
        </p:nvPicPr>
        <p:blipFill>
          <a:blip r:embed="rId4" cstate="print"/>
          <a:srcRect/>
          <a:stretch>
            <a:fillRect/>
          </a:stretch>
        </p:blipFill>
        <p:spPr bwMode="auto">
          <a:xfrm>
            <a:off x="3143240" y="5076849"/>
            <a:ext cx="2928958" cy="1781175"/>
          </a:xfrm>
          <a:prstGeom prst="rect">
            <a:avLst/>
          </a:prstGeom>
          <a:noFill/>
          <a:ln w="9525">
            <a:noFill/>
            <a:miter lim="800000"/>
            <a:headEnd/>
            <a:tailEnd/>
          </a:ln>
        </p:spPr>
      </p:pic>
      <p:pic>
        <p:nvPicPr>
          <p:cNvPr id="8" name="Imagen 496" descr="Alternador"/>
          <p:cNvPicPr>
            <a:picLocks noChangeAspect="1" noChangeArrowheads="1"/>
          </p:cNvPicPr>
          <p:nvPr/>
        </p:nvPicPr>
        <p:blipFill>
          <a:blip r:embed="rId5" cstate="print"/>
          <a:srcRect/>
          <a:stretch>
            <a:fillRect/>
          </a:stretch>
        </p:blipFill>
        <p:spPr bwMode="auto">
          <a:xfrm>
            <a:off x="6072198" y="5072074"/>
            <a:ext cx="3071802" cy="178595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CuadroTexto 1">
            <a:extLst>
              <a:ext uri="{FF2B5EF4-FFF2-40B4-BE49-F238E27FC236}">
                <a16:creationId xmlns:a16="http://schemas.microsoft.com/office/drawing/2014/main" id="{DEE3EEC2-6EA2-82CA-E6DD-9D7A1E9A3593}"/>
              </a:ext>
            </a:extLst>
          </p:cNvPr>
          <p:cNvSpPr txBox="1"/>
          <p:nvPr/>
        </p:nvSpPr>
        <p:spPr>
          <a:xfrm>
            <a:off x="2699792" y="2767280"/>
            <a:ext cx="4680520" cy="1323439"/>
          </a:xfrm>
          <a:prstGeom prst="rect">
            <a:avLst/>
          </a:prstGeom>
          <a:noFill/>
        </p:spPr>
        <p:txBody>
          <a:bodyPr wrap="square" rtlCol="0">
            <a:spAutoFit/>
          </a:bodyPr>
          <a:lstStyle/>
          <a:p>
            <a:r>
              <a:rPr lang="es-ES" sz="8000" b="1" dirty="0"/>
              <a:t>GRACIAS</a:t>
            </a:r>
            <a:endParaRPr lang="es-MX" sz="8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o azu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Subtítulo"/>
          <p:cNvSpPr>
            <a:spLocks noGrp="1"/>
          </p:cNvSpPr>
          <p:nvPr>
            <p:ph type="subTitle" idx="1"/>
          </p:nvPr>
        </p:nvSpPr>
        <p:spPr>
          <a:xfrm>
            <a:off x="250825" y="188913"/>
            <a:ext cx="8353425" cy="4025905"/>
          </a:xfrm>
        </p:spPr>
        <p:txBody>
          <a:bodyPr/>
          <a:lstStyle/>
          <a:p>
            <a:pPr marR="0" algn="l" eaLnBrk="1" hangingPunct="1">
              <a:lnSpc>
                <a:spcPct val="70000"/>
              </a:lnSpc>
            </a:pPr>
            <a:endParaRPr lang="es-ES" sz="1200" dirty="0">
              <a:latin typeface="Calibri" pitchFamily="34" charset="0"/>
            </a:endParaRPr>
          </a:p>
          <a:p>
            <a:pPr marR="0" algn="l" eaLnBrk="1" hangingPunct="1">
              <a:lnSpc>
                <a:spcPct val="70000"/>
              </a:lnSpc>
            </a:pPr>
            <a:r>
              <a:rPr lang="es-ES" sz="2800" b="1" u="sng" dirty="0">
                <a:solidFill>
                  <a:schemeClr val="tx1"/>
                </a:solidFill>
                <a:latin typeface="Calibri" pitchFamily="34" charset="0"/>
              </a:rPr>
              <a:t>CAPACIDADES DE COMBUSTIBLE</a:t>
            </a:r>
          </a:p>
          <a:p>
            <a:pPr marR="0" algn="l" eaLnBrk="1" hangingPunct="1">
              <a:lnSpc>
                <a:spcPct val="70000"/>
              </a:lnSpc>
            </a:pPr>
            <a:endParaRPr lang="es-ES" sz="2800" b="1" u="sng" dirty="0">
              <a:solidFill>
                <a:srgbClr val="FF0000"/>
              </a:solidFill>
              <a:latin typeface="Calibri" pitchFamily="34" charset="0"/>
            </a:endParaRPr>
          </a:p>
          <a:p>
            <a:pPr marR="0" algn="l" eaLnBrk="1" hangingPunct="1">
              <a:lnSpc>
                <a:spcPct val="70000"/>
              </a:lnSpc>
            </a:pPr>
            <a:r>
              <a:rPr lang="es-ES" sz="2400" b="1" dirty="0">
                <a:solidFill>
                  <a:schemeClr val="bg1"/>
                </a:solidFill>
                <a:latin typeface="Calibri" pitchFamily="34" charset="0"/>
              </a:rPr>
              <a:t>CAPACIDAD DE CADA TANQUE 	</a:t>
            </a:r>
            <a:r>
              <a:rPr lang="es-ES" sz="2400" b="1" dirty="0">
                <a:solidFill>
                  <a:srgbClr val="FFFF00"/>
                </a:solidFill>
                <a:latin typeface="Calibri" pitchFamily="34" charset="0"/>
              </a:rPr>
              <a:t>……… 	</a:t>
            </a:r>
            <a:r>
              <a:rPr lang="es-ES" sz="2400" b="1" dirty="0">
                <a:solidFill>
                  <a:srgbClr val="FF0000"/>
                </a:solidFill>
                <a:latin typeface="Calibri" pitchFamily="34" charset="0"/>
              </a:rPr>
              <a:t>13 </a:t>
            </a:r>
            <a:r>
              <a:rPr lang="es-ES" sz="2400" b="1" dirty="0" err="1">
                <a:solidFill>
                  <a:srgbClr val="FF0000"/>
                </a:solidFill>
                <a:latin typeface="Calibri" pitchFamily="34" charset="0"/>
              </a:rPr>
              <a:t>Glns</a:t>
            </a:r>
            <a:endParaRPr lang="es-ES" sz="2400" b="1" dirty="0">
              <a:solidFill>
                <a:srgbClr val="FF0000"/>
              </a:solidFill>
              <a:latin typeface="Calibri" pitchFamily="34" charset="0"/>
            </a:endParaRPr>
          </a:p>
          <a:p>
            <a:pPr marR="0" algn="l" eaLnBrk="1" hangingPunct="1">
              <a:lnSpc>
                <a:spcPct val="70000"/>
              </a:lnSpc>
            </a:pPr>
            <a:r>
              <a:rPr lang="es-ES" sz="2400" b="1" dirty="0">
                <a:solidFill>
                  <a:schemeClr val="bg1"/>
                </a:solidFill>
                <a:latin typeface="Calibri" pitchFamily="34" charset="0"/>
              </a:rPr>
              <a:t>CAPACIDAD TOTAL 			</a:t>
            </a:r>
            <a:r>
              <a:rPr lang="es-ES" sz="2400" b="1" dirty="0">
                <a:solidFill>
                  <a:srgbClr val="FFFF00"/>
                </a:solidFill>
                <a:latin typeface="Calibri" pitchFamily="34" charset="0"/>
              </a:rPr>
              <a:t>…..…. 	</a:t>
            </a:r>
            <a:r>
              <a:rPr lang="es-ES" sz="2400" b="1" dirty="0">
                <a:solidFill>
                  <a:srgbClr val="FF0000"/>
                </a:solidFill>
                <a:latin typeface="Calibri" pitchFamily="34" charset="0"/>
              </a:rPr>
              <a:t>26 </a:t>
            </a:r>
            <a:r>
              <a:rPr lang="es-ES" sz="2400" b="1" dirty="0" err="1">
                <a:solidFill>
                  <a:srgbClr val="FF0000"/>
                </a:solidFill>
                <a:latin typeface="Calibri" pitchFamily="34" charset="0"/>
              </a:rPr>
              <a:t>Glns</a:t>
            </a:r>
            <a:endParaRPr lang="es-ES" sz="2400" b="1" dirty="0">
              <a:solidFill>
                <a:srgbClr val="FF0000"/>
              </a:solidFill>
              <a:latin typeface="Calibri" pitchFamily="34" charset="0"/>
            </a:endParaRPr>
          </a:p>
          <a:p>
            <a:pPr marR="0" algn="l" eaLnBrk="1" hangingPunct="1">
              <a:lnSpc>
                <a:spcPct val="70000"/>
              </a:lnSpc>
            </a:pPr>
            <a:r>
              <a:rPr lang="es-ES" sz="2400" b="1" dirty="0">
                <a:solidFill>
                  <a:schemeClr val="bg1"/>
                </a:solidFill>
                <a:latin typeface="Calibri" pitchFamily="34" charset="0"/>
              </a:rPr>
              <a:t>GASOLINA UTIL			</a:t>
            </a:r>
            <a:r>
              <a:rPr lang="es-ES" sz="2400" b="1" dirty="0">
                <a:solidFill>
                  <a:srgbClr val="FFFF00"/>
                </a:solidFill>
                <a:latin typeface="Calibri" pitchFamily="34" charset="0"/>
              </a:rPr>
              <a:t>…...… 	</a:t>
            </a:r>
            <a:r>
              <a:rPr lang="es-ES" sz="2400" b="1" dirty="0">
                <a:solidFill>
                  <a:srgbClr val="FF0000"/>
                </a:solidFill>
                <a:latin typeface="Calibri" pitchFamily="34" charset="0"/>
              </a:rPr>
              <a:t>24.5 </a:t>
            </a:r>
            <a:r>
              <a:rPr lang="es-ES" sz="2400" b="1" dirty="0" err="1">
                <a:solidFill>
                  <a:srgbClr val="FF0000"/>
                </a:solidFill>
                <a:latin typeface="Calibri" pitchFamily="34" charset="0"/>
              </a:rPr>
              <a:t>Glns</a:t>
            </a:r>
            <a:endParaRPr lang="es-ES" sz="2400" b="1" dirty="0">
              <a:solidFill>
                <a:srgbClr val="FF0000"/>
              </a:solidFill>
              <a:latin typeface="Calibri" pitchFamily="34" charset="0"/>
            </a:endParaRPr>
          </a:p>
          <a:p>
            <a:pPr marR="0" algn="l" eaLnBrk="1" hangingPunct="1">
              <a:lnSpc>
                <a:spcPct val="70000"/>
              </a:lnSpc>
            </a:pPr>
            <a:r>
              <a:rPr lang="es-ES" sz="2400" b="1" dirty="0">
                <a:solidFill>
                  <a:schemeClr val="bg1"/>
                </a:solidFill>
                <a:latin typeface="Calibri" pitchFamily="34" charset="0"/>
              </a:rPr>
              <a:t>TIPO</a:t>
            </a:r>
            <a:r>
              <a:rPr lang="es-ES" sz="2400" b="1" dirty="0">
                <a:solidFill>
                  <a:srgbClr val="FFFF00"/>
                </a:solidFill>
                <a:latin typeface="Calibri" pitchFamily="34" charset="0"/>
              </a:rPr>
              <a:t> 					….….. 	</a:t>
            </a:r>
            <a:r>
              <a:rPr lang="es-ES" sz="2400" b="1" dirty="0">
                <a:solidFill>
                  <a:srgbClr val="FF0000"/>
                </a:solidFill>
                <a:latin typeface="Calibri" pitchFamily="34" charset="0"/>
              </a:rPr>
              <a:t>100 LL AZUL</a:t>
            </a:r>
          </a:p>
          <a:p>
            <a:pPr marR="0" algn="l" eaLnBrk="1" hangingPunct="1">
              <a:lnSpc>
                <a:spcPct val="70000"/>
              </a:lnSpc>
            </a:pPr>
            <a:endParaRPr lang="es-ES" sz="2400" b="1" dirty="0">
              <a:solidFill>
                <a:srgbClr val="FF0000"/>
              </a:solidFill>
              <a:latin typeface="Calibri" pitchFamily="34" charset="0"/>
            </a:endParaRPr>
          </a:p>
          <a:p>
            <a:pPr marR="0" algn="just" eaLnBrk="1" hangingPunct="1">
              <a:lnSpc>
                <a:spcPct val="70000"/>
              </a:lnSpc>
            </a:pPr>
            <a:r>
              <a:rPr lang="es-ES" sz="2400" b="1" u="sng" dirty="0">
                <a:solidFill>
                  <a:schemeClr val="tx1"/>
                </a:solidFill>
                <a:latin typeface="Calibri" pitchFamily="34" charset="0"/>
              </a:rPr>
              <a:t>NOTA</a:t>
            </a:r>
            <a:r>
              <a:rPr lang="es-ES" sz="2400" b="1" dirty="0">
                <a:solidFill>
                  <a:srgbClr val="FF0000"/>
                </a:solidFill>
                <a:latin typeface="Calibri" pitchFamily="34" charset="0"/>
              </a:rPr>
              <a:t> </a:t>
            </a:r>
            <a:r>
              <a:rPr lang="es-ES" sz="2400" b="1" dirty="0">
                <a:solidFill>
                  <a:schemeClr val="tx1"/>
                </a:solidFill>
                <a:latin typeface="Calibri" pitchFamily="34" charset="0"/>
              </a:rPr>
              <a:t>:</a:t>
            </a:r>
            <a:r>
              <a:rPr lang="es-ES" sz="2400" b="1" dirty="0">
                <a:solidFill>
                  <a:srgbClr val="FF0000"/>
                </a:solidFill>
                <a:latin typeface="Calibri" pitchFamily="34" charset="0"/>
              </a:rPr>
              <a:t> </a:t>
            </a:r>
            <a:r>
              <a:rPr lang="es-ES" sz="2400" b="1" dirty="0">
                <a:solidFill>
                  <a:srgbClr val="FFFF00"/>
                </a:solidFill>
                <a:latin typeface="Calibri" pitchFamily="34" charset="0"/>
              </a:rPr>
              <a:t>Debido a que por construcción ambos tanques están 	   interconectados, seria conveniente, para asegurarse un 	   completo llenado, que después de haberlos recargado, 	   vuelva a recargarlos para completar la diferencia que 	   hubiese. </a:t>
            </a:r>
          </a:p>
          <a:p>
            <a:pPr marR="0" algn="l" eaLnBrk="1" hangingPunct="1">
              <a:lnSpc>
                <a:spcPct val="80000"/>
              </a:lnSpc>
            </a:pPr>
            <a:endParaRPr lang="es-PE" sz="2200" dirty="0"/>
          </a:p>
        </p:txBody>
      </p:sp>
      <p:pic>
        <p:nvPicPr>
          <p:cNvPr id="19458" name="Picture 2" descr="http://t3.gstatic.com/images?q=tbn:ANd9GcT9weZDDawLhXT0pL16w1dJsRMCl0_2pdIVcUghcZqfOiQCC0-T"/>
          <p:cNvPicPr>
            <a:picLocks noChangeAspect="1" noChangeArrowheads="1"/>
          </p:cNvPicPr>
          <p:nvPr/>
        </p:nvPicPr>
        <p:blipFill>
          <a:blip r:embed="rId3" cstate="print"/>
          <a:srcRect t="18898"/>
          <a:stretch>
            <a:fillRect/>
          </a:stretch>
        </p:blipFill>
        <p:spPr bwMode="auto">
          <a:xfrm>
            <a:off x="2337588" y="4071942"/>
            <a:ext cx="4663304" cy="264320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1667</TotalTime>
  <Words>6569</Words>
  <Application>Microsoft Office PowerPoint</Application>
  <PresentationFormat>Presentación en pantalla (4:3)</PresentationFormat>
  <Paragraphs>783</Paragraphs>
  <Slides>81</Slides>
  <Notes>0</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81</vt:i4>
      </vt:variant>
    </vt:vector>
  </HeadingPairs>
  <TitlesOfParts>
    <vt:vector size="95" baseType="lpstr">
      <vt:lpstr>MS Mincho</vt:lpstr>
      <vt:lpstr>Arial</vt:lpstr>
      <vt:lpstr>Arial Black</vt:lpstr>
      <vt:lpstr>Arial Unicode MS</vt:lpstr>
      <vt:lpstr>Calibri</vt:lpstr>
      <vt:lpstr>Franklin Gothic Book</vt:lpstr>
      <vt:lpstr>Franklin Gothic Medium</vt:lpstr>
      <vt:lpstr>Lucida Handwriting</vt:lpstr>
      <vt:lpstr>Stencil</vt:lpstr>
      <vt:lpstr>Times New Roman</vt:lpstr>
      <vt:lpstr>Wingdings</vt:lpstr>
      <vt:lpstr>Wingdings 2</vt:lpstr>
      <vt:lpstr>Viajes</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PARTES DEL MOTOR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xp</dc:creator>
  <cp:lastModifiedBy>User</cp:lastModifiedBy>
  <cp:revision>155</cp:revision>
  <dcterms:created xsi:type="dcterms:W3CDTF">2012-09-23T20:54:00Z</dcterms:created>
  <dcterms:modified xsi:type="dcterms:W3CDTF">2025-04-24T20:35:39Z</dcterms:modified>
</cp:coreProperties>
</file>